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60" r:id="rId3"/>
    <p:sldId id="276" r:id="rId4"/>
    <p:sldId id="277" r:id="rId5"/>
    <p:sldId id="265" r:id="rId6"/>
    <p:sldId id="266" r:id="rId7"/>
    <p:sldId id="280" r:id="rId8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837A"/>
    <a:srgbClr val="D6D6D6"/>
    <a:srgbClr val="D88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829" autoAdjust="0"/>
    <p:restoredTop sz="94660"/>
  </p:normalViewPr>
  <p:slideViewPr>
    <p:cSldViewPr snapToGrid="0">
      <p:cViewPr varScale="1">
        <p:scale>
          <a:sx n="65" d="100"/>
          <a:sy n="65" d="100"/>
        </p:scale>
        <p:origin x="118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59A6D7-F36B-4B3C-BACB-3F921554E7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65A57B0-5972-4061-B5E9-9B357524FF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A3EC145-76F1-4001-8347-0E231D58D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F62F-E7CC-4986-AA6E-67E9F56DCBC2}" type="datetimeFigureOut">
              <a:rPr lang="es-CO" smtClean="0"/>
              <a:t>14/09/2023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E642367-551E-4D0E-BA5C-0665E4879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900F3B-0179-40C7-979B-A294335FE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2F5B-B59A-478E-A21D-7C726AD60F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23808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7642A7-12B6-4BE4-864E-1D3A424BF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D31EAE9-2A3C-4775-B91A-814EE10673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A495982-DF9D-4E05-B951-161AD7A98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F62F-E7CC-4986-AA6E-67E9F56DCBC2}" type="datetimeFigureOut">
              <a:rPr lang="es-CO" smtClean="0"/>
              <a:t>14/09/2023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C1AF4B8-EE7A-42F1-9E73-1DEB6C2B2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801D34F-12E9-4F46-9FDB-09A654605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2F5B-B59A-478E-A21D-7C726AD60F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1945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45B862D-0E5B-4013-BE03-81F9584B73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F9CE809-2CB5-4BAD-B70F-E45852795E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43409D7-DD2D-4D4D-9352-F4AC743A8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F62F-E7CC-4986-AA6E-67E9F56DCBC2}" type="datetimeFigureOut">
              <a:rPr lang="es-CO" smtClean="0"/>
              <a:t>14/09/2023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6A4AE25-4E59-432F-B77D-5A7D6E775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F2E222A-5ABC-407B-8D32-4E87FFF77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2F5B-B59A-478E-A21D-7C726AD60F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55403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1743A3-00C5-4ED5-9872-D751E9170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50649DE-0AE1-4E96-A280-25BD1F5E08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2F8678-4BBA-4115-8F91-B6143FC1B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F62F-E7CC-4986-AA6E-67E9F56DCBC2}" type="datetimeFigureOut">
              <a:rPr lang="es-CO" smtClean="0"/>
              <a:t>14/09/2023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84B7563-56A0-4B97-8699-02F84A028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100404D-7DAB-4CFD-BBD4-A2E6560B9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2F5B-B59A-478E-A21D-7C726AD60F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60693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E508D8-3C53-4DBC-A28D-202C02E2F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9DFD20D-F7D4-4107-B850-F2520C8E85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3ED33-D3C9-497C-AC06-E2A26030C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F62F-E7CC-4986-AA6E-67E9F56DCBC2}" type="datetimeFigureOut">
              <a:rPr lang="es-CO" smtClean="0"/>
              <a:t>14/09/2023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4BFB2B-ED01-4ED5-84CD-98100AFED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0A40675-19ED-47C5-9627-AA4404925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2F5B-B59A-478E-A21D-7C726AD60F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65410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8B9E06-88C8-4986-9967-E637A3E58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EECA6A3-41DB-440D-82EF-FF0708F973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F711878-7C49-4235-BD65-414655E203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9484A5C-37BF-4C91-B774-9377EE929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F62F-E7CC-4986-AA6E-67E9F56DCBC2}" type="datetimeFigureOut">
              <a:rPr lang="es-CO" smtClean="0"/>
              <a:t>14/09/2023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D2BD3BA-EF1F-466F-A450-4EE5CF72E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FB3B612-D4EA-4032-AA2A-6E309DF31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2F5B-B59A-478E-A21D-7C726AD60F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21202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0523B6-1AC1-4AEA-B666-3DBA3E1D4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7D6A2ED-00F3-428C-A979-4F9FF6046F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7F692AB-179A-4694-9796-EC970B2B5F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FC020E5-B95B-4856-AFF0-29B483D3C8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77A610D-CDEA-4F1F-B98C-F43FF5500A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4415655-929E-48FC-B5DB-6C899F10B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F62F-E7CC-4986-AA6E-67E9F56DCBC2}" type="datetimeFigureOut">
              <a:rPr lang="es-CO" smtClean="0"/>
              <a:t>14/09/2023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5192A30-6717-4B69-A5C6-6FCB5BAA1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C1FAC8D-3C9A-4477-B48E-6458AFDCE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2F5B-B59A-478E-A21D-7C726AD60F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07680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36C590-4706-4115-823F-2DF467C1A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007FBB5-9856-483B-8F0D-D77019400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F62F-E7CC-4986-AA6E-67E9F56DCBC2}" type="datetimeFigureOut">
              <a:rPr lang="es-CO" smtClean="0"/>
              <a:t>14/09/2023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253B81A-EFFC-4214-B26F-07EFBA923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1E33E74-56D3-48BA-AE63-7A1EBACAD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2F5B-B59A-478E-A21D-7C726AD60F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41622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8D8B176-637B-4AB0-A71E-C116B74C6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F62F-E7CC-4986-AA6E-67E9F56DCBC2}" type="datetimeFigureOut">
              <a:rPr lang="es-CO" smtClean="0"/>
              <a:t>14/09/2023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E9BECC4-5F32-417C-8B52-A6D213396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91C3987-A011-43EA-8102-45D168689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2F5B-B59A-478E-A21D-7C726AD60F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42501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01538F-FC6F-4775-8B18-F84A05D96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434C31C-5456-4C1F-BD5F-EBB2901C6C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CC11FA4-82FA-448F-9527-3B996D4215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5BC4958-6D36-4926-ABC9-BC4FE4BD6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F62F-E7CC-4986-AA6E-67E9F56DCBC2}" type="datetimeFigureOut">
              <a:rPr lang="es-CO" smtClean="0"/>
              <a:t>14/09/2023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E95D5ED-C3EF-45FB-86BC-4F2812EF1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44691D7-289D-4523-A121-5F741A878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2F5B-B59A-478E-A21D-7C726AD60F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80616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36283E-4D98-4E83-B7C7-B6D435F04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8245804-31E9-45D7-87BD-F601C8674F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59F6141-07E3-446A-9E5D-692E5FB9A7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4A1A074-8136-48FE-B74A-386493902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CF62F-E7CC-4986-AA6E-67E9F56DCBC2}" type="datetimeFigureOut">
              <a:rPr lang="es-CO" smtClean="0"/>
              <a:t>14/09/2023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F4F08EC-98CC-4C43-8059-C0378F550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E929AFE-9B7C-42D0-B42C-2247E5B59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D2F5B-B59A-478E-A21D-7C726AD60F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89561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3565D33-CA27-4426-B5A7-C20C514AD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30D1CE4-147C-45A4-BC9A-0607703B89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F946FC-130B-4181-B099-44EE563374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ECF62F-E7CC-4986-AA6E-67E9F56DCBC2}" type="datetimeFigureOut">
              <a:rPr lang="es-CO" smtClean="0"/>
              <a:t>14/09/2023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8B34CC-21EB-43EF-9AA5-67C3EA2327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AE8DE53-B0E4-4D24-B268-AB3FBDBC8A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D2F5B-B59A-478E-A21D-7C726AD60F8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54854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openxmlformats.org/officeDocument/2006/relationships/image" Target="../media/image15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FE13A4CC-E3C2-F248-B3B7-2190A10E29E2}"/>
              </a:ext>
            </a:extLst>
          </p:cNvPr>
          <p:cNvSpPr txBox="1">
            <a:spLocks/>
          </p:cNvSpPr>
          <p:nvPr/>
        </p:nvSpPr>
        <p:spPr>
          <a:xfrm>
            <a:off x="1345843" y="1867440"/>
            <a:ext cx="9189076" cy="2691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ACTUALIZACIÓN</a:t>
            </a:r>
          </a:p>
          <a:p>
            <a:pPr algn="ctr">
              <a:lnSpc>
                <a:spcPct val="110000"/>
              </a:lnSpc>
            </a:pPr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Decreto 863 de 2019 </a:t>
            </a:r>
          </a:p>
          <a:p>
            <a:pPr algn="ctr">
              <a:lnSpc>
                <a:spcPct val="110000"/>
              </a:lnSpc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Sistema Distrital de Formación Artística y Cultural SIDFAC 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800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418156F2-2EE4-6443-9EAB-7D14A3FB8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365" y="338325"/>
            <a:ext cx="4745865" cy="1143000"/>
          </a:xfrm>
        </p:spPr>
        <p:txBody>
          <a:bodyPr>
            <a:normAutofit fontScale="90000"/>
          </a:bodyPr>
          <a:lstStyle/>
          <a:p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Estructura general</a:t>
            </a:r>
          </a:p>
        </p:txBody>
      </p:sp>
      <p:sp>
        <p:nvSpPr>
          <p:cNvPr id="9" name="2 Marcador de contenido">
            <a:extLst>
              <a:ext uri="{FF2B5EF4-FFF2-40B4-BE49-F238E27FC236}">
                <a16:creationId xmlns:a16="http://schemas.microsoft.com/office/drawing/2014/main" id="{A794962D-067A-6A92-C4B6-6300598B20FA}"/>
              </a:ext>
            </a:extLst>
          </p:cNvPr>
          <p:cNvSpPr txBox="1">
            <a:spLocks/>
          </p:cNvSpPr>
          <p:nvPr/>
        </p:nvSpPr>
        <p:spPr>
          <a:xfrm>
            <a:off x="2483830" y="1424115"/>
            <a:ext cx="7481453" cy="6480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CO" sz="2000" b="1" dirty="0">
                <a:latin typeface="Arial" panose="020B0604020202020204" pitchFamily="34" charset="0"/>
                <a:cs typeface="Arial" panose="020B0604020202020204" pitchFamily="34" charset="0"/>
              </a:rPr>
              <a:t>Capítulo I </a:t>
            </a: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Del Sistema Distrital de Formación Artística y Cultural</a:t>
            </a:r>
          </a:p>
        </p:txBody>
      </p:sp>
      <p:sp>
        <p:nvSpPr>
          <p:cNvPr id="11" name="2 Marcador de contenido">
            <a:extLst>
              <a:ext uri="{FF2B5EF4-FFF2-40B4-BE49-F238E27FC236}">
                <a16:creationId xmlns:a16="http://schemas.microsoft.com/office/drawing/2014/main" id="{308118E6-55BD-A166-B069-5C59F00A9B6D}"/>
              </a:ext>
            </a:extLst>
          </p:cNvPr>
          <p:cNvSpPr txBox="1">
            <a:spLocks/>
          </p:cNvSpPr>
          <p:nvPr/>
        </p:nvSpPr>
        <p:spPr>
          <a:xfrm>
            <a:off x="2483829" y="2270802"/>
            <a:ext cx="7481453" cy="6480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CO" sz="2000" b="1" dirty="0">
                <a:latin typeface="Arial" panose="020B0604020202020204" pitchFamily="34" charset="0"/>
                <a:cs typeface="Arial" panose="020B0604020202020204" pitchFamily="34" charset="0"/>
              </a:rPr>
              <a:t>Capítulo II </a:t>
            </a: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De los agentes que conforman el SIDFAC</a:t>
            </a:r>
          </a:p>
        </p:txBody>
      </p:sp>
      <p:sp>
        <p:nvSpPr>
          <p:cNvPr id="12" name="2 Marcador de contenido">
            <a:extLst>
              <a:ext uri="{FF2B5EF4-FFF2-40B4-BE49-F238E27FC236}">
                <a16:creationId xmlns:a16="http://schemas.microsoft.com/office/drawing/2014/main" id="{A910DF5B-8394-52E3-AE74-B20A427669CF}"/>
              </a:ext>
            </a:extLst>
          </p:cNvPr>
          <p:cNvSpPr txBox="1">
            <a:spLocks/>
          </p:cNvSpPr>
          <p:nvPr/>
        </p:nvSpPr>
        <p:spPr>
          <a:xfrm>
            <a:off x="2483829" y="3117489"/>
            <a:ext cx="7481453" cy="6480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CO" sz="2000" b="1" dirty="0">
                <a:latin typeface="Arial" panose="020B0604020202020204" pitchFamily="34" charset="0"/>
                <a:cs typeface="Arial" panose="020B0604020202020204" pitchFamily="34" charset="0"/>
              </a:rPr>
              <a:t>Capítulo III </a:t>
            </a: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Organización del SIDFAC</a:t>
            </a:r>
          </a:p>
        </p:txBody>
      </p:sp>
      <p:sp>
        <p:nvSpPr>
          <p:cNvPr id="13" name="2 Marcador de contenido">
            <a:extLst>
              <a:ext uri="{FF2B5EF4-FFF2-40B4-BE49-F238E27FC236}">
                <a16:creationId xmlns:a16="http://schemas.microsoft.com/office/drawing/2014/main" id="{747F5B7F-263E-1937-5586-C86EC7B62948}"/>
              </a:ext>
            </a:extLst>
          </p:cNvPr>
          <p:cNvSpPr txBox="1">
            <a:spLocks/>
          </p:cNvSpPr>
          <p:nvPr/>
        </p:nvSpPr>
        <p:spPr>
          <a:xfrm>
            <a:off x="2483828" y="3976407"/>
            <a:ext cx="7481453" cy="64807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CO" sz="2000" b="1" dirty="0">
                <a:latin typeface="Arial" panose="020B0604020202020204" pitchFamily="34" charset="0"/>
                <a:cs typeface="Arial" panose="020B0604020202020204" pitchFamily="34" charset="0"/>
              </a:rPr>
              <a:t>Capítulo IV </a:t>
            </a: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De la Comisión Intersectorial</a:t>
            </a:r>
          </a:p>
        </p:txBody>
      </p:sp>
      <p:sp>
        <p:nvSpPr>
          <p:cNvPr id="14" name="2 Marcador de contenido">
            <a:extLst>
              <a:ext uri="{FF2B5EF4-FFF2-40B4-BE49-F238E27FC236}">
                <a16:creationId xmlns:a16="http://schemas.microsoft.com/office/drawing/2014/main" id="{F975317B-1F8E-6E2F-C540-8672B126DDEA}"/>
              </a:ext>
            </a:extLst>
          </p:cNvPr>
          <p:cNvSpPr txBox="1">
            <a:spLocks/>
          </p:cNvSpPr>
          <p:nvPr/>
        </p:nvSpPr>
        <p:spPr>
          <a:xfrm>
            <a:off x="2483827" y="4820359"/>
            <a:ext cx="7481453" cy="648072"/>
          </a:xfrm>
          <a:prstGeom prst="rect">
            <a:avLst/>
          </a:prstGeom>
          <a:solidFill>
            <a:srgbClr val="D883FF"/>
          </a:solidFill>
          <a:ln>
            <a:noFill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CO" sz="2000" b="1" dirty="0">
                <a:latin typeface="Arial" panose="020B0604020202020204" pitchFamily="34" charset="0"/>
                <a:cs typeface="Arial" panose="020B0604020202020204" pitchFamily="34" charset="0"/>
              </a:rPr>
              <a:t>Capítulo V </a:t>
            </a: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Centros de Formación Artística y Cultural</a:t>
            </a:r>
          </a:p>
        </p:txBody>
      </p:sp>
      <p:sp>
        <p:nvSpPr>
          <p:cNvPr id="15" name="2 Marcador de contenido">
            <a:extLst>
              <a:ext uri="{FF2B5EF4-FFF2-40B4-BE49-F238E27FC236}">
                <a16:creationId xmlns:a16="http://schemas.microsoft.com/office/drawing/2014/main" id="{6BFA955C-C487-BC51-8EF2-2ABFE1D102BD}"/>
              </a:ext>
            </a:extLst>
          </p:cNvPr>
          <p:cNvSpPr txBox="1">
            <a:spLocks/>
          </p:cNvSpPr>
          <p:nvPr/>
        </p:nvSpPr>
        <p:spPr>
          <a:xfrm>
            <a:off x="2483827" y="5663254"/>
            <a:ext cx="7481453" cy="648072"/>
          </a:xfrm>
          <a:prstGeom prst="rect">
            <a:avLst/>
          </a:prstGeom>
          <a:solidFill>
            <a:srgbClr val="D6837A"/>
          </a:solidFill>
          <a:ln>
            <a:noFill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CO" sz="2000" b="1" dirty="0">
                <a:latin typeface="Arial" panose="020B0604020202020204" pitchFamily="34" charset="0"/>
                <a:cs typeface="Arial" panose="020B0604020202020204" pitchFamily="34" charset="0"/>
              </a:rPr>
              <a:t>Capítulo VI </a:t>
            </a: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Módulo de Información Sectorial de Formación Artística y Cultural</a:t>
            </a:r>
          </a:p>
        </p:txBody>
      </p:sp>
    </p:spTree>
    <p:extLst>
      <p:ext uri="{BB962C8B-B14F-4D97-AF65-F5344CB8AC3E}">
        <p14:creationId xmlns:p14="http://schemas.microsoft.com/office/powerpoint/2010/main" val="2618124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418156F2-2EE4-6443-9EAB-7D14A3FB8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365" y="338325"/>
            <a:ext cx="5278580" cy="1143000"/>
          </a:xfrm>
        </p:spPr>
        <p:txBody>
          <a:bodyPr>
            <a:normAutofit fontScale="90000"/>
          </a:bodyPr>
          <a:lstStyle/>
          <a:p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Capítulos y artículos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17E0093C-5E7A-2562-4F0A-64733F653C39}"/>
              </a:ext>
            </a:extLst>
          </p:cNvPr>
          <p:cNvSpPr/>
          <p:nvPr/>
        </p:nvSpPr>
        <p:spPr>
          <a:xfrm>
            <a:off x="0" y="1471976"/>
            <a:ext cx="12192000" cy="55418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" name="3 Rectángulo">
            <a:extLst>
              <a:ext uri="{FF2B5EF4-FFF2-40B4-BE49-F238E27FC236}">
                <a16:creationId xmlns:a16="http://schemas.microsoft.com/office/drawing/2014/main" id="{516B1846-54DD-F943-9507-4DBE0209DE14}"/>
              </a:ext>
            </a:extLst>
          </p:cNvPr>
          <p:cNvSpPr/>
          <p:nvPr/>
        </p:nvSpPr>
        <p:spPr>
          <a:xfrm>
            <a:off x="141517" y="1613006"/>
            <a:ext cx="1992083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400" b="1" dirty="0">
                <a:latin typeface="Arial" panose="020B0604020202020204" pitchFamily="34" charset="0"/>
                <a:cs typeface="Arial" panose="020B0604020202020204" pitchFamily="34" charset="0"/>
              </a:rPr>
              <a:t>Capítulo I </a:t>
            </a:r>
          </a:p>
          <a:p>
            <a:pPr algn="ctr"/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Del Sistema Distrital de Formación Artística y Cultural</a:t>
            </a:r>
          </a:p>
          <a:p>
            <a:endParaRPr lang="es-CO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Art. 1º.- Objeto y ámbito de aplicación. </a:t>
            </a:r>
          </a:p>
          <a:p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Art. 2º.- De la Formación Artística, Cultural y Patrimonial.</a:t>
            </a:r>
          </a:p>
          <a:p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Art. 3º.- Sistema Distrital de Formación Artística y Cultural – SIDFAC.</a:t>
            </a:r>
          </a:p>
          <a:p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Art. 4º.- Finalidad </a:t>
            </a:r>
          </a:p>
          <a:p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Art. 5º.- Objetivos </a:t>
            </a:r>
          </a:p>
          <a:p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Art. 6º.- Principios</a:t>
            </a:r>
          </a:p>
          <a:p>
            <a:endParaRPr lang="es-CO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3 Rectángulo">
            <a:extLst>
              <a:ext uri="{FF2B5EF4-FFF2-40B4-BE49-F238E27FC236}">
                <a16:creationId xmlns:a16="http://schemas.microsoft.com/office/drawing/2014/main" id="{760A7C3F-B0D6-2442-9B6A-420E1F5045DD}"/>
              </a:ext>
            </a:extLst>
          </p:cNvPr>
          <p:cNvSpPr/>
          <p:nvPr/>
        </p:nvSpPr>
        <p:spPr>
          <a:xfrm>
            <a:off x="2133600" y="1605030"/>
            <a:ext cx="1992083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400" b="1" dirty="0">
                <a:latin typeface="Arial" panose="020B0604020202020204" pitchFamily="34" charset="0"/>
                <a:cs typeface="Arial" panose="020B0604020202020204" pitchFamily="34" charset="0"/>
              </a:rPr>
              <a:t>Capítulo II </a:t>
            </a:r>
          </a:p>
          <a:p>
            <a:pPr algn="ctr"/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De los agentes que conforman el SIDFAC</a:t>
            </a:r>
          </a:p>
          <a:p>
            <a:endParaRPr lang="es-CO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Art. 7º.- De los agentes</a:t>
            </a:r>
          </a:p>
          <a:p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Art. 8º.- Competencias de las Entidades y Autoridades </a:t>
            </a:r>
          </a:p>
          <a:p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8.1 Secretaría Distrital de Cultura, Recreación y Deporte </a:t>
            </a:r>
          </a:p>
          <a:p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8.2 Secretaría de Educación del Distrito </a:t>
            </a:r>
          </a:p>
          <a:p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8.3 Secretaría de Integración Social </a:t>
            </a:r>
          </a:p>
          <a:p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8.4. Instituto Distrital de las Artes – IDARTES</a:t>
            </a:r>
          </a:p>
          <a:p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8.5 Orquesta Filarmónica de Bogotá – OFB</a:t>
            </a:r>
          </a:p>
          <a:p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8.6 El Instituto Distrital de Patrimonio Cultural – IDPC</a:t>
            </a:r>
          </a:p>
          <a:p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8.7 Fundación Gilberto </a:t>
            </a:r>
            <a:r>
              <a:rPr lang="es-ES" sz="1200" dirty="0" err="1">
                <a:latin typeface="Arial" panose="020B0604020202020204" pitchFamily="34" charset="0"/>
                <a:cs typeface="Arial" panose="020B0604020202020204" pitchFamily="34" charset="0"/>
              </a:rPr>
              <a:t>Alzate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 Avendaño – FUGA</a:t>
            </a:r>
          </a:p>
          <a:p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8.8. Alcaldías Locales</a:t>
            </a:r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3 Rectángulo">
            <a:extLst>
              <a:ext uri="{FF2B5EF4-FFF2-40B4-BE49-F238E27FC236}">
                <a16:creationId xmlns:a16="http://schemas.microsoft.com/office/drawing/2014/main" id="{F7A6DE27-6290-57B1-90CF-B94AD20D5A38}"/>
              </a:ext>
            </a:extLst>
          </p:cNvPr>
          <p:cNvSpPr/>
          <p:nvPr/>
        </p:nvSpPr>
        <p:spPr>
          <a:xfrm>
            <a:off x="4174675" y="1616787"/>
            <a:ext cx="199208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400" b="1" dirty="0">
                <a:latin typeface="Arial" panose="020B0604020202020204" pitchFamily="34" charset="0"/>
                <a:cs typeface="Arial" panose="020B0604020202020204" pitchFamily="34" charset="0"/>
              </a:rPr>
              <a:t>Capítulo III </a:t>
            </a:r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Organización del SIDFAC</a:t>
            </a:r>
          </a:p>
          <a:p>
            <a:endParaRPr lang="es-CO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Art. 9º.- Coordinación Interinstitucional</a:t>
            </a:r>
          </a:p>
          <a:p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Art 10º.- Organización del Sistema</a:t>
            </a:r>
          </a:p>
          <a:p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10.1 Ámbitos de gestión estratégica </a:t>
            </a:r>
          </a:p>
          <a:p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10.2 Núcleos de Acción</a:t>
            </a:r>
          </a:p>
        </p:txBody>
      </p:sp>
      <p:sp>
        <p:nvSpPr>
          <p:cNvPr id="7" name="3 Rectángulo">
            <a:extLst>
              <a:ext uri="{FF2B5EF4-FFF2-40B4-BE49-F238E27FC236}">
                <a16:creationId xmlns:a16="http://schemas.microsoft.com/office/drawing/2014/main" id="{40E71053-8901-3FFF-D181-D482969D054B}"/>
              </a:ext>
            </a:extLst>
          </p:cNvPr>
          <p:cNvSpPr/>
          <p:nvPr/>
        </p:nvSpPr>
        <p:spPr>
          <a:xfrm>
            <a:off x="6191254" y="1613006"/>
            <a:ext cx="1867393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400" b="1" dirty="0">
                <a:latin typeface="Arial" panose="020B0604020202020204" pitchFamily="34" charset="0"/>
                <a:cs typeface="Arial" panose="020B0604020202020204" pitchFamily="34" charset="0"/>
              </a:rPr>
              <a:t>Capítulo IV </a:t>
            </a:r>
          </a:p>
          <a:p>
            <a:pPr algn="ctr"/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De la Comisión Intersectorial</a:t>
            </a:r>
          </a:p>
          <a:p>
            <a:endParaRPr lang="es-CO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Art. 11º.- Comisión Intersectorial</a:t>
            </a:r>
          </a:p>
          <a:p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Art.12º.- Integrantes</a:t>
            </a:r>
          </a:p>
          <a:p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Art. 13º.- Régimen general de inhabilidades e incompatibilidades</a:t>
            </a:r>
          </a:p>
          <a:p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Art. 14º.- Sesiones </a:t>
            </a:r>
          </a:p>
          <a:p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Art. 15º.- Quórum y decisiones</a:t>
            </a:r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Art. 16º.- Presidencia</a:t>
            </a:r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Art. 17º.- Funciones de la Presidencia</a:t>
            </a:r>
          </a:p>
          <a:p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Art. 18º.- Secretaría Técnica</a:t>
            </a:r>
          </a:p>
          <a:p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Art. 19º.- Reglamento Interno  </a:t>
            </a:r>
          </a:p>
          <a:p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Art. 20º.- Unidad Técnica de Apoyo </a:t>
            </a:r>
          </a:p>
        </p:txBody>
      </p:sp>
      <p:sp>
        <p:nvSpPr>
          <p:cNvPr id="10" name="3 Rectángulo">
            <a:extLst>
              <a:ext uri="{FF2B5EF4-FFF2-40B4-BE49-F238E27FC236}">
                <a16:creationId xmlns:a16="http://schemas.microsoft.com/office/drawing/2014/main" id="{EE0BDFCC-F038-1360-F39B-83760D24C6D3}"/>
              </a:ext>
            </a:extLst>
          </p:cNvPr>
          <p:cNvSpPr/>
          <p:nvPr/>
        </p:nvSpPr>
        <p:spPr>
          <a:xfrm>
            <a:off x="8256825" y="1605030"/>
            <a:ext cx="1801575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400" b="1" dirty="0">
                <a:latin typeface="Arial" panose="020B0604020202020204" pitchFamily="34" charset="0"/>
                <a:cs typeface="Arial" panose="020B0604020202020204" pitchFamily="34" charset="0"/>
              </a:rPr>
              <a:t>Capítulo V </a:t>
            </a:r>
          </a:p>
          <a:p>
            <a:pPr algn="ctr"/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Centros de formación artística y cultural</a:t>
            </a:r>
          </a:p>
          <a:p>
            <a:endParaRPr lang="es-CO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Art. 21º.- De los Centros de Formación Artística y Cultural</a:t>
            </a:r>
            <a:endParaRPr lang="es-CO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Art. 22º.- Finalidad</a:t>
            </a:r>
          </a:p>
          <a:p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Art. 23º.- Objetivos </a:t>
            </a:r>
          </a:p>
          <a:p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Art. 24º.- Del Funcionamiento </a:t>
            </a:r>
          </a:p>
          <a:p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Art. 25º.- Niveles de Formación </a:t>
            </a:r>
          </a:p>
        </p:txBody>
      </p:sp>
      <p:sp>
        <p:nvSpPr>
          <p:cNvPr id="11" name="3 Rectángulo">
            <a:extLst>
              <a:ext uri="{FF2B5EF4-FFF2-40B4-BE49-F238E27FC236}">
                <a16:creationId xmlns:a16="http://schemas.microsoft.com/office/drawing/2014/main" id="{98475BB9-8C35-BFFD-F1FF-536551A3F8B1}"/>
              </a:ext>
            </a:extLst>
          </p:cNvPr>
          <p:cNvSpPr/>
          <p:nvPr/>
        </p:nvSpPr>
        <p:spPr>
          <a:xfrm>
            <a:off x="10229597" y="1613006"/>
            <a:ext cx="182088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400" b="1" dirty="0">
                <a:latin typeface="Arial" panose="020B0604020202020204" pitchFamily="34" charset="0"/>
                <a:cs typeface="Arial" panose="020B0604020202020204" pitchFamily="34" charset="0"/>
              </a:rPr>
              <a:t>Capítulo VI </a:t>
            </a:r>
          </a:p>
          <a:p>
            <a:pPr algn="ctr"/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Módulo de Información sectorial de formación artística y cultural</a:t>
            </a:r>
          </a:p>
          <a:p>
            <a:endParaRPr lang="es-CO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Art. 26º.- Sistema de información sectorial de formación artística y cultural</a:t>
            </a:r>
          </a:p>
          <a:p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Art. 27º.- Objetivo </a:t>
            </a:r>
          </a:p>
          <a:p>
            <a:r>
              <a:rPr lang="es-CO" sz="1200" dirty="0">
                <a:latin typeface="Arial" panose="020B0604020202020204" pitchFamily="34" charset="0"/>
                <a:cs typeface="Arial" panose="020B0604020202020204" pitchFamily="34" charset="0"/>
              </a:rPr>
              <a:t>Art. 28º.- Funcionamiento 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D0369BC3-20AE-E42B-AEF0-2AE3A7BEA113}"/>
              </a:ext>
            </a:extLst>
          </p:cNvPr>
          <p:cNvSpPr/>
          <p:nvPr/>
        </p:nvSpPr>
        <p:spPr>
          <a:xfrm>
            <a:off x="141517" y="1602933"/>
            <a:ext cx="1867392" cy="491674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1CDEA6F9-6BBA-24DC-59C1-D360F5D385FE}"/>
              </a:ext>
            </a:extLst>
          </p:cNvPr>
          <p:cNvSpPr/>
          <p:nvPr/>
        </p:nvSpPr>
        <p:spPr>
          <a:xfrm>
            <a:off x="2150426" y="1602933"/>
            <a:ext cx="1867392" cy="491674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D8C6E5C6-A4D1-C7F7-4F43-E08A09FC5A4B}"/>
              </a:ext>
            </a:extLst>
          </p:cNvPr>
          <p:cNvSpPr/>
          <p:nvPr/>
        </p:nvSpPr>
        <p:spPr>
          <a:xfrm>
            <a:off x="4159335" y="1602933"/>
            <a:ext cx="1867392" cy="491674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ECE13BC8-0C15-3CB7-5A2B-DD9875AB96C7}"/>
              </a:ext>
            </a:extLst>
          </p:cNvPr>
          <p:cNvSpPr/>
          <p:nvPr/>
        </p:nvSpPr>
        <p:spPr>
          <a:xfrm>
            <a:off x="6191376" y="1602933"/>
            <a:ext cx="1867392" cy="4916742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AA6AD844-E099-3187-EC65-F5974CF1BA12}"/>
              </a:ext>
            </a:extLst>
          </p:cNvPr>
          <p:cNvSpPr/>
          <p:nvPr/>
        </p:nvSpPr>
        <p:spPr>
          <a:xfrm>
            <a:off x="8226751" y="1602933"/>
            <a:ext cx="1867392" cy="491674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CDCD9A15-B72F-1568-EB6A-E9272398C336}"/>
              </a:ext>
            </a:extLst>
          </p:cNvPr>
          <p:cNvSpPr/>
          <p:nvPr/>
        </p:nvSpPr>
        <p:spPr>
          <a:xfrm>
            <a:off x="10214861" y="1602933"/>
            <a:ext cx="1867392" cy="49167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74749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418156F2-2EE4-6443-9EAB-7D14A3FB8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365" y="338325"/>
            <a:ext cx="4946071" cy="1143000"/>
          </a:xfrm>
        </p:spPr>
        <p:txBody>
          <a:bodyPr>
            <a:normAutofit fontScale="90000"/>
          </a:bodyPr>
          <a:lstStyle/>
          <a:p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Principales ajustes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D7D0B7BF-8BF6-6343-B848-E0695A52104E}"/>
              </a:ext>
            </a:extLst>
          </p:cNvPr>
          <p:cNvSpPr/>
          <p:nvPr/>
        </p:nvSpPr>
        <p:spPr>
          <a:xfrm>
            <a:off x="0" y="1471976"/>
            <a:ext cx="12192000" cy="55418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EFA8A049-0C4A-9D4E-5C63-8A62E81310E7}"/>
              </a:ext>
            </a:extLst>
          </p:cNvPr>
          <p:cNvSpPr/>
          <p:nvPr/>
        </p:nvSpPr>
        <p:spPr>
          <a:xfrm>
            <a:off x="475015" y="1296659"/>
            <a:ext cx="1137062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La normativa vigente fue actualizada en la parte considerativa.</a:t>
            </a:r>
          </a:p>
          <a:p>
            <a:pPr marL="342900" indent="-342900">
              <a:buAutoNum type="arabicPeriod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Fortalecimiento del concepto de la importancia de la formación en arte, cultura y patrimonio para el ejercicio de los derechos culturales y el desarrollo humano. </a:t>
            </a:r>
          </a:p>
          <a:p>
            <a:pPr marL="342900" indent="-342900">
              <a:buAutoNum type="arabicPeriod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Articulación entre la política cultural, educativa y social. </a:t>
            </a:r>
          </a:p>
          <a:p>
            <a:pPr marL="342900" indent="-342900">
              <a:buAutoNum type="arabicPeriod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En la definición de los procesos de formación se incluye el patrimonio cultural. </a:t>
            </a:r>
          </a:p>
          <a:p>
            <a:pPr marL="342900" indent="-342900">
              <a:buAutoNum type="arabicPeriod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Se reestructuraron los objetivos, fortaleciendo las orientaciones para la formación dirigida a poblaciones y sectores sociales, en educación media y profundización (técnico, tecnológico, educación superior y profesionalización). Articulación intersectorial para ampliar la oferta en equipamientos sociales.</a:t>
            </a:r>
          </a:p>
          <a:p>
            <a:pPr marL="342900" indent="-342900">
              <a:buAutoNum type="arabicPeriod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Se incluye a SDIS como aliado estratégico y las funciones del IDEP se atribuyen a la SED como cabeza de sector. Asimismo, se precisan las funciones de las entidades que conforman el SIDFAC.</a:t>
            </a:r>
          </a:p>
          <a:p>
            <a:pPr marL="342900" indent="-342900">
              <a:buAutoNum type="arabicPeriod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En coherencia con los objetivos se precisa el alcance en la organización del sistema (ámbitos de gestión y núcleos de acción). </a:t>
            </a:r>
          </a:p>
          <a:p>
            <a:pPr marL="342900" indent="-342900">
              <a:buAutoNum type="arabicPeriod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Actualizar la instancia de la Comisión Intersectorial a las exigencias de la Resolución 753 de 2020 (y 233 de 2018): funciones de la presidencia y secretaría técnica, sesiones y se reformuló la Unidad Técnica de Apoyo (UTA) dándole la relevancia a los equipos técnicos de apoyo. </a:t>
            </a:r>
          </a:p>
          <a:p>
            <a:pPr marL="342900" indent="-342900">
              <a:buAutoNum type="arabicPeriod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Para los centros de formación artística y cultural: 1. Se fortalece la oportunidad de generar alianzas y convenios intersectoriales; 2. Priorización de espacios polifuncionales que permita tener una oferta diversa; 3. Uso de equipamientos educativos, sociales y culturales. </a:t>
            </a:r>
          </a:p>
          <a:p>
            <a:pPr marL="342900" indent="-342900">
              <a:buAutoNum type="arabicPeriod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Se incluye un capítulo nuevo para el Sistema de Información Sectorial de Formación Artística y Cultural.</a:t>
            </a:r>
          </a:p>
        </p:txBody>
      </p:sp>
    </p:spTree>
    <p:extLst>
      <p:ext uri="{BB962C8B-B14F-4D97-AF65-F5344CB8AC3E}">
        <p14:creationId xmlns:p14="http://schemas.microsoft.com/office/powerpoint/2010/main" val="3943585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105EA5E6-B1F9-C44D-9367-2ACA7610EC49}"/>
              </a:ext>
            </a:extLst>
          </p:cNvPr>
          <p:cNvSpPr txBox="1">
            <a:spLocks/>
          </p:cNvSpPr>
          <p:nvPr/>
        </p:nvSpPr>
        <p:spPr>
          <a:xfrm>
            <a:off x="3160605" y="745737"/>
            <a:ext cx="5472608" cy="6480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Coordinación del sistema SCRD</a:t>
            </a:r>
          </a:p>
        </p:txBody>
      </p:sp>
      <p:sp>
        <p:nvSpPr>
          <p:cNvPr id="4" name="2 Marcador de contenido">
            <a:extLst>
              <a:ext uri="{FF2B5EF4-FFF2-40B4-BE49-F238E27FC236}">
                <a16:creationId xmlns:a16="http://schemas.microsoft.com/office/drawing/2014/main" id="{BA75BFB5-CF0F-024E-8EC4-265C0C57D589}"/>
              </a:ext>
            </a:extLst>
          </p:cNvPr>
          <p:cNvSpPr txBox="1">
            <a:spLocks/>
          </p:cNvSpPr>
          <p:nvPr/>
        </p:nvSpPr>
        <p:spPr>
          <a:xfrm>
            <a:off x="1377028" y="1933935"/>
            <a:ext cx="4916894" cy="407498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Presidencia:  SCRD</a:t>
            </a:r>
          </a:p>
          <a:p>
            <a:pPr marL="0" indent="0" algn="ctr">
              <a:buNone/>
            </a:pPr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Secretaría técnica: Subdirección de Gestión Cultural y Artística</a:t>
            </a:r>
          </a:p>
          <a:p>
            <a:pPr marL="0" indent="0" algn="ctr">
              <a:buNone/>
            </a:pPr>
            <a:endParaRPr lang="es-CO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Reunión ordinaria cuatro (4) veces al año </a:t>
            </a:r>
          </a:p>
          <a:p>
            <a:pPr marL="0" indent="0" algn="ctr">
              <a:buNone/>
            </a:pPr>
            <a:endParaRPr lang="es-CO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Secretario/a SCRD</a:t>
            </a:r>
          </a:p>
          <a:p>
            <a:pPr>
              <a:buFont typeface="+mj-lt"/>
              <a:buAutoNum type="arabicPeriod"/>
            </a:pPr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Secretario/a SED</a:t>
            </a:r>
          </a:p>
          <a:p>
            <a:pPr>
              <a:buFont typeface="+mj-lt"/>
              <a:buAutoNum type="arabicPeriod"/>
            </a:pPr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Secretario/a SDIS</a:t>
            </a:r>
          </a:p>
          <a:p>
            <a:pPr>
              <a:buFont typeface="+mj-lt"/>
              <a:buAutoNum type="arabicPeriod"/>
            </a:pPr>
            <a:r>
              <a:rPr lang="es-CO" sz="1400">
                <a:latin typeface="Arial" panose="020B0604020202020204" pitchFamily="34" charset="0"/>
                <a:cs typeface="Arial" panose="020B0604020202020204" pitchFamily="34" charset="0"/>
              </a:rPr>
              <a:t>Secretario/a SDG</a:t>
            </a:r>
            <a:endParaRPr lang="es-CO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Director/a IDARTES</a:t>
            </a:r>
          </a:p>
          <a:p>
            <a:pPr>
              <a:buFont typeface="+mj-lt"/>
              <a:buAutoNum type="arabicPeriod"/>
            </a:pPr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Director/a OFB </a:t>
            </a:r>
          </a:p>
          <a:p>
            <a:pPr>
              <a:buFont typeface="+mj-lt"/>
              <a:buAutoNum type="arabicPeriod"/>
            </a:pPr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Director IDPC</a:t>
            </a:r>
          </a:p>
          <a:p>
            <a:pPr>
              <a:buFont typeface="+mj-lt"/>
              <a:buAutoNum type="arabicPeriod"/>
            </a:pPr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Directora FUGA</a:t>
            </a:r>
          </a:p>
          <a:p>
            <a:pPr marL="0" indent="0" algn="ctr">
              <a:buNone/>
            </a:pPr>
            <a:endParaRPr lang="es-CO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CO" sz="1400" dirty="0">
                <a:latin typeface="Arial" panose="020B0604020202020204" pitchFamily="34" charset="0"/>
                <a:cs typeface="Arial" panose="020B0604020202020204" pitchFamily="34" charset="0"/>
              </a:rPr>
              <a:t>o sus delegados/as</a:t>
            </a:r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DB46938D-7268-D246-AB46-9E615FBB663C}"/>
              </a:ext>
            </a:extLst>
          </p:cNvPr>
          <p:cNvSpPr txBox="1">
            <a:spLocks/>
          </p:cNvSpPr>
          <p:nvPr/>
        </p:nvSpPr>
        <p:spPr>
          <a:xfrm>
            <a:off x="1938757" y="-118359"/>
            <a:ext cx="8188036" cy="8640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4400" b="1" dirty="0">
                <a:latin typeface="Arial" panose="020B0604020202020204" pitchFamily="34" charset="0"/>
                <a:cs typeface="Arial" panose="020B0604020202020204" pitchFamily="34" charset="0"/>
              </a:rPr>
              <a:t>Organización del sistema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FECA64C8-B288-D84E-B65C-15C47F0285C7}"/>
              </a:ext>
            </a:extLst>
          </p:cNvPr>
          <p:cNvSpPr/>
          <p:nvPr/>
        </p:nvSpPr>
        <p:spPr>
          <a:xfrm>
            <a:off x="2096177" y="1497720"/>
            <a:ext cx="30315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000" b="1" dirty="0">
                <a:latin typeface="Arial" panose="020B0604020202020204" pitchFamily="34" charset="0"/>
                <a:cs typeface="Arial" panose="020B0604020202020204" pitchFamily="34" charset="0"/>
              </a:rPr>
              <a:t>Comisión Intersectorial</a:t>
            </a:r>
            <a:endParaRPr lang="es-CO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8F506EB1-5176-5F4D-BDA3-BE83D3821242}"/>
              </a:ext>
            </a:extLst>
          </p:cNvPr>
          <p:cNvSpPr/>
          <p:nvPr/>
        </p:nvSpPr>
        <p:spPr>
          <a:xfrm>
            <a:off x="7828030" y="3771370"/>
            <a:ext cx="33827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000" b="1" dirty="0">
                <a:latin typeface="Arial" panose="020B0604020202020204" pitchFamily="34" charset="0"/>
                <a:cs typeface="Arial" panose="020B0604020202020204" pitchFamily="34" charset="0"/>
              </a:rPr>
              <a:t>Unidad Técnica de Apoyo </a:t>
            </a:r>
          </a:p>
        </p:txBody>
      </p: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B68CB9CD-CD66-FCF2-0927-6E143EAA4156}"/>
              </a:ext>
            </a:extLst>
          </p:cNvPr>
          <p:cNvCxnSpPr>
            <a:stCxn id="4" idx="3"/>
          </p:cNvCxnSpPr>
          <p:nvPr/>
        </p:nvCxnSpPr>
        <p:spPr>
          <a:xfrm flipV="1">
            <a:off x="6293922" y="3971425"/>
            <a:ext cx="115509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1285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Elipse 50">
            <a:extLst>
              <a:ext uri="{FF2B5EF4-FFF2-40B4-BE49-F238E27FC236}">
                <a16:creationId xmlns:a16="http://schemas.microsoft.com/office/drawing/2014/main" id="{63D261B5-37AE-3E44-A127-C591138C0E0F}"/>
              </a:ext>
            </a:extLst>
          </p:cNvPr>
          <p:cNvSpPr/>
          <p:nvPr/>
        </p:nvSpPr>
        <p:spPr>
          <a:xfrm>
            <a:off x="6588025" y="1229282"/>
            <a:ext cx="629669" cy="629669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2 Marcador de contenido">
            <a:extLst>
              <a:ext uri="{FF2B5EF4-FFF2-40B4-BE49-F238E27FC236}">
                <a16:creationId xmlns:a16="http://schemas.microsoft.com/office/drawing/2014/main" id="{375205D2-9C33-A740-B2CA-7C2DBF313255}"/>
              </a:ext>
            </a:extLst>
          </p:cNvPr>
          <p:cNvSpPr txBox="1">
            <a:spLocks/>
          </p:cNvSpPr>
          <p:nvPr/>
        </p:nvSpPr>
        <p:spPr>
          <a:xfrm>
            <a:off x="1505676" y="1282973"/>
            <a:ext cx="3947904" cy="511256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Sinergias intersectoriales</a:t>
            </a:r>
          </a:p>
          <a:p>
            <a:pPr algn="l"/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Gestión del conocimiento</a:t>
            </a:r>
          </a:p>
          <a:p>
            <a:pPr algn="l"/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Gestión territorial y de la infraestructura</a:t>
            </a:r>
          </a:p>
          <a:p>
            <a:pPr algn="l"/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Gestión pedagógica</a:t>
            </a:r>
          </a:p>
          <a:p>
            <a:pPr algn="l"/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Gestión de la comunicación</a:t>
            </a:r>
          </a:p>
          <a:p>
            <a:pPr algn="l"/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Gestión de la regulación</a:t>
            </a:r>
          </a:p>
        </p:txBody>
      </p:sp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2EC7E049-4CE0-D94B-9123-F2A60D4E9557}"/>
              </a:ext>
            </a:extLst>
          </p:cNvPr>
          <p:cNvSpPr txBox="1">
            <a:spLocks/>
          </p:cNvSpPr>
          <p:nvPr/>
        </p:nvSpPr>
        <p:spPr>
          <a:xfrm>
            <a:off x="7220996" y="1030326"/>
            <a:ext cx="4759492" cy="54193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Experiencias artísticas y culturales para una primera infancia feliz.</a:t>
            </a:r>
          </a:p>
          <a:p>
            <a:pPr marL="0" indent="0">
              <a:buNone/>
            </a:pPr>
            <a:endParaRPr lang="es-CO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Arte y patrimonio cultural en la escuela para una educación integral de calidad.</a:t>
            </a:r>
          </a:p>
          <a:p>
            <a:pPr marL="0" indent="0">
              <a:buNone/>
            </a:pPr>
            <a:endParaRPr lang="es-CO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Capital humano y social para un sector cultural más fuerte.</a:t>
            </a:r>
          </a:p>
          <a:p>
            <a:pPr marL="0" indent="0">
              <a:buNone/>
            </a:pPr>
            <a:endParaRPr lang="es-CO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Formación con calidad en todas las localidades.</a:t>
            </a:r>
          </a:p>
          <a:p>
            <a:pPr marL="0" indent="0">
              <a:buNone/>
            </a:pPr>
            <a:endParaRPr lang="es-CO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áfico 4" descr="Ciclismo en compañía">
            <a:extLst>
              <a:ext uri="{FF2B5EF4-FFF2-40B4-BE49-F238E27FC236}">
                <a16:creationId xmlns:a16="http://schemas.microsoft.com/office/drawing/2014/main" id="{0C1219DD-863F-3343-B639-B5F54800B4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3609" y="837456"/>
            <a:ext cx="914400" cy="914400"/>
          </a:xfrm>
          <a:prstGeom prst="rect">
            <a:avLst/>
          </a:prstGeom>
        </p:spPr>
      </p:pic>
      <p:pic>
        <p:nvPicPr>
          <p:cNvPr id="7" name="Gráfico 6" descr="Bombilla y equipo">
            <a:extLst>
              <a:ext uri="{FF2B5EF4-FFF2-40B4-BE49-F238E27FC236}">
                <a16:creationId xmlns:a16="http://schemas.microsoft.com/office/drawing/2014/main" id="{C6B87B6B-3655-9A4A-9820-A332B89995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60305" y="1748085"/>
            <a:ext cx="914400" cy="914400"/>
          </a:xfrm>
          <a:prstGeom prst="rect">
            <a:avLst/>
          </a:prstGeom>
        </p:spPr>
      </p:pic>
      <p:pic>
        <p:nvPicPr>
          <p:cNvPr id="15" name="Gráfico 14" descr="Saxofón">
            <a:extLst>
              <a:ext uri="{FF2B5EF4-FFF2-40B4-BE49-F238E27FC236}">
                <a16:creationId xmlns:a16="http://schemas.microsoft.com/office/drawing/2014/main" id="{3AD9785D-F923-3A4F-AF34-FF73E0333C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58118" y="3700549"/>
            <a:ext cx="914400" cy="914400"/>
          </a:xfrm>
          <a:prstGeom prst="rect">
            <a:avLst/>
          </a:prstGeom>
        </p:spPr>
      </p:pic>
      <p:pic>
        <p:nvPicPr>
          <p:cNvPr id="17" name="Gráfico 16" descr="Podcast">
            <a:extLst>
              <a:ext uri="{FF2B5EF4-FFF2-40B4-BE49-F238E27FC236}">
                <a16:creationId xmlns:a16="http://schemas.microsoft.com/office/drawing/2014/main" id="{133B3092-158A-4B4A-9056-62CB52F3866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60305" y="4629190"/>
            <a:ext cx="914400" cy="914400"/>
          </a:xfrm>
          <a:prstGeom prst="rect">
            <a:avLst/>
          </a:prstGeom>
        </p:spPr>
      </p:pic>
      <p:pic>
        <p:nvPicPr>
          <p:cNvPr id="19" name="Gráfico 18" descr="Lista de comprobación RTL">
            <a:extLst>
              <a:ext uri="{FF2B5EF4-FFF2-40B4-BE49-F238E27FC236}">
                <a16:creationId xmlns:a16="http://schemas.microsoft.com/office/drawing/2014/main" id="{59EEC45A-88AD-0044-ADBD-581A012B8D6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60305" y="5572552"/>
            <a:ext cx="914400" cy="914400"/>
          </a:xfrm>
          <a:prstGeom prst="rect">
            <a:avLst/>
          </a:prstGeom>
        </p:spPr>
      </p:pic>
      <p:sp>
        <p:nvSpPr>
          <p:cNvPr id="20" name="Rectángulo 19">
            <a:extLst>
              <a:ext uri="{FF2B5EF4-FFF2-40B4-BE49-F238E27FC236}">
                <a16:creationId xmlns:a16="http://schemas.microsoft.com/office/drawing/2014/main" id="{781ADBCD-73D5-1140-BFA6-C2E288F002F4}"/>
              </a:ext>
            </a:extLst>
          </p:cNvPr>
          <p:cNvSpPr/>
          <p:nvPr/>
        </p:nvSpPr>
        <p:spPr>
          <a:xfrm>
            <a:off x="183224" y="68016"/>
            <a:ext cx="542167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4400" b="1" dirty="0">
                <a:latin typeface="Arial" panose="020B0604020202020204" pitchFamily="34" charset="0"/>
                <a:cs typeface="Arial" panose="020B0604020202020204" pitchFamily="34" charset="0"/>
              </a:rPr>
              <a:t>Ambitos de gestión</a:t>
            </a:r>
          </a:p>
        </p:txBody>
      </p:sp>
      <p:pic>
        <p:nvPicPr>
          <p:cNvPr id="22" name="Gráfico 21" descr="Mapa con marcador">
            <a:extLst>
              <a:ext uri="{FF2B5EF4-FFF2-40B4-BE49-F238E27FC236}">
                <a16:creationId xmlns:a16="http://schemas.microsoft.com/office/drawing/2014/main" id="{9D7EFDCE-4406-4C4F-AD56-61111BD85A0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60305" y="2709459"/>
            <a:ext cx="914400" cy="914400"/>
          </a:xfrm>
          <a:prstGeom prst="rect">
            <a:avLst/>
          </a:prstGeom>
        </p:spPr>
      </p:pic>
      <p:sp>
        <p:nvSpPr>
          <p:cNvPr id="23" name="Rectángulo 22">
            <a:extLst>
              <a:ext uri="{FF2B5EF4-FFF2-40B4-BE49-F238E27FC236}">
                <a16:creationId xmlns:a16="http://schemas.microsoft.com/office/drawing/2014/main" id="{FF0F6E28-230A-E442-A8DA-2C1BB580765B}"/>
              </a:ext>
            </a:extLst>
          </p:cNvPr>
          <p:cNvSpPr/>
          <p:nvPr/>
        </p:nvSpPr>
        <p:spPr>
          <a:xfrm>
            <a:off x="7439800" y="507820"/>
            <a:ext cx="38338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3200" b="1" dirty="0">
                <a:latin typeface="Arial" panose="020B0604020202020204" pitchFamily="34" charset="0"/>
                <a:cs typeface="Arial" panose="020B0604020202020204" pitchFamily="34" charset="0"/>
              </a:rPr>
              <a:t>Núcleos de Acción</a:t>
            </a:r>
          </a:p>
        </p:txBody>
      </p:sp>
      <p:cxnSp>
        <p:nvCxnSpPr>
          <p:cNvPr id="25" name="Conector angular 24">
            <a:extLst>
              <a:ext uri="{FF2B5EF4-FFF2-40B4-BE49-F238E27FC236}">
                <a16:creationId xmlns:a16="http://schemas.microsoft.com/office/drawing/2014/main" id="{D744F09B-8CAC-754E-839D-E9F3A7066450}"/>
              </a:ext>
            </a:extLst>
          </p:cNvPr>
          <p:cNvCxnSpPr>
            <a:cxnSpLocks/>
            <a:endCxn id="23" idx="1"/>
          </p:cNvCxnSpPr>
          <p:nvPr/>
        </p:nvCxnSpPr>
        <p:spPr>
          <a:xfrm>
            <a:off x="5453580" y="497088"/>
            <a:ext cx="1986220" cy="303118"/>
          </a:xfrm>
          <a:prstGeom prst="bentConnector3">
            <a:avLst/>
          </a:prstGeom>
          <a:ln w="38100">
            <a:solidFill>
              <a:srgbClr val="7030A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ángulo 43">
            <a:extLst>
              <a:ext uri="{FF2B5EF4-FFF2-40B4-BE49-F238E27FC236}">
                <a16:creationId xmlns:a16="http://schemas.microsoft.com/office/drawing/2014/main" id="{697939FE-13BD-AA40-A323-079AE9AA19E9}"/>
              </a:ext>
            </a:extLst>
          </p:cNvPr>
          <p:cNvSpPr/>
          <p:nvPr/>
        </p:nvSpPr>
        <p:spPr>
          <a:xfrm>
            <a:off x="6697775" y="1241157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32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s-CO" sz="3200" b="1" dirty="0"/>
          </a:p>
        </p:txBody>
      </p:sp>
      <p:sp>
        <p:nvSpPr>
          <p:cNvPr id="52" name="Elipse 51">
            <a:extLst>
              <a:ext uri="{FF2B5EF4-FFF2-40B4-BE49-F238E27FC236}">
                <a16:creationId xmlns:a16="http://schemas.microsoft.com/office/drawing/2014/main" id="{7C84CBA9-9810-A74F-8770-14D534931EE3}"/>
              </a:ext>
            </a:extLst>
          </p:cNvPr>
          <p:cNvSpPr/>
          <p:nvPr/>
        </p:nvSpPr>
        <p:spPr>
          <a:xfrm>
            <a:off x="6585520" y="2744913"/>
            <a:ext cx="629669" cy="629669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3" name="Rectángulo 52">
            <a:extLst>
              <a:ext uri="{FF2B5EF4-FFF2-40B4-BE49-F238E27FC236}">
                <a16:creationId xmlns:a16="http://schemas.microsoft.com/office/drawing/2014/main" id="{C0880CB9-A66B-A949-B7F6-FFFDBB9F6FD2}"/>
              </a:ext>
            </a:extLst>
          </p:cNvPr>
          <p:cNvSpPr/>
          <p:nvPr/>
        </p:nvSpPr>
        <p:spPr>
          <a:xfrm>
            <a:off x="6695270" y="2756788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32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s-CO" sz="3200" b="1" dirty="0"/>
          </a:p>
        </p:txBody>
      </p:sp>
      <p:sp>
        <p:nvSpPr>
          <p:cNvPr id="54" name="Elipse 53">
            <a:extLst>
              <a:ext uri="{FF2B5EF4-FFF2-40B4-BE49-F238E27FC236}">
                <a16:creationId xmlns:a16="http://schemas.microsoft.com/office/drawing/2014/main" id="{B5C2F89C-11D8-044C-8D33-2EE2A65ABD1D}"/>
              </a:ext>
            </a:extLst>
          </p:cNvPr>
          <p:cNvSpPr/>
          <p:nvPr/>
        </p:nvSpPr>
        <p:spPr>
          <a:xfrm>
            <a:off x="6585520" y="4314357"/>
            <a:ext cx="629669" cy="629669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5" name="Rectángulo 54">
            <a:extLst>
              <a:ext uri="{FF2B5EF4-FFF2-40B4-BE49-F238E27FC236}">
                <a16:creationId xmlns:a16="http://schemas.microsoft.com/office/drawing/2014/main" id="{CBFD8C67-0E03-BA45-A58C-FC9A90BDB2C5}"/>
              </a:ext>
            </a:extLst>
          </p:cNvPr>
          <p:cNvSpPr/>
          <p:nvPr/>
        </p:nvSpPr>
        <p:spPr>
          <a:xfrm>
            <a:off x="6695270" y="4326232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32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s-CO" sz="3200" b="1" dirty="0"/>
          </a:p>
        </p:txBody>
      </p:sp>
      <p:sp>
        <p:nvSpPr>
          <p:cNvPr id="57" name="Elipse 56">
            <a:extLst>
              <a:ext uri="{FF2B5EF4-FFF2-40B4-BE49-F238E27FC236}">
                <a16:creationId xmlns:a16="http://schemas.microsoft.com/office/drawing/2014/main" id="{0A210833-93B1-1E45-9E29-D518BF73E35D}"/>
              </a:ext>
            </a:extLst>
          </p:cNvPr>
          <p:cNvSpPr/>
          <p:nvPr/>
        </p:nvSpPr>
        <p:spPr>
          <a:xfrm>
            <a:off x="6585520" y="5538638"/>
            <a:ext cx="629669" cy="629669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8" name="Rectángulo 57">
            <a:extLst>
              <a:ext uri="{FF2B5EF4-FFF2-40B4-BE49-F238E27FC236}">
                <a16:creationId xmlns:a16="http://schemas.microsoft.com/office/drawing/2014/main" id="{2E50B734-4C6A-7D4E-9D7D-FF208387D456}"/>
              </a:ext>
            </a:extLst>
          </p:cNvPr>
          <p:cNvSpPr/>
          <p:nvPr/>
        </p:nvSpPr>
        <p:spPr>
          <a:xfrm>
            <a:off x="6695270" y="5550513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32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s-CO" sz="3200" b="1" dirty="0"/>
          </a:p>
        </p:txBody>
      </p:sp>
    </p:spTree>
    <p:extLst>
      <p:ext uri="{BB962C8B-B14F-4D97-AF65-F5344CB8AC3E}">
        <p14:creationId xmlns:p14="http://schemas.microsoft.com/office/powerpoint/2010/main" val="4194435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FE13A4CC-E3C2-F248-B3B7-2190A10E29E2}"/>
              </a:ext>
            </a:extLst>
          </p:cNvPr>
          <p:cNvSpPr txBox="1">
            <a:spLocks/>
          </p:cNvSpPr>
          <p:nvPr/>
        </p:nvSpPr>
        <p:spPr>
          <a:xfrm>
            <a:off x="1345843" y="1867440"/>
            <a:ext cx="9189076" cy="2691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ACTUALIZACIÓN</a:t>
            </a:r>
          </a:p>
          <a:p>
            <a:pPr algn="ctr">
              <a:lnSpc>
                <a:spcPct val="110000"/>
              </a:lnSpc>
            </a:pPr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Decreto 863 de 2019 </a:t>
            </a:r>
          </a:p>
          <a:p>
            <a:pPr algn="ctr">
              <a:lnSpc>
                <a:spcPct val="110000"/>
              </a:lnSpc>
            </a:pPr>
            <a:r>
              <a:rPr lang="es-ES">
                <a:latin typeface="Arial" panose="020B0604020202020204" pitchFamily="34" charset="0"/>
                <a:cs typeface="Arial" panose="020B0604020202020204" pitchFamily="34" charset="0"/>
              </a:rPr>
              <a:t>Sistema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Distrital de Formación Artística y </a:t>
            </a:r>
            <a:r>
              <a:rPr lang="es-ES">
                <a:latin typeface="Arial" panose="020B0604020202020204" pitchFamily="34" charset="0"/>
                <a:cs typeface="Arial" panose="020B0604020202020204" pitchFamily="34" charset="0"/>
              </a:rPr>
              <a:t>Cultural SIDFAC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14972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2662</TotalTime>
  <Words>820</Words>
  <Application>Microsoft Office PowerPoint</Application>
  <PresentationFormat>Panorámica</PresentationFormat>
  <Paragraphs>123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de Office</vt:lpstr>
      <vt:lpstr>Presentación de PowerPoint</vt:lpstr>
      <vt:lpstr>Estructura general</vt:lpstr>
      <vt:lpstr>Capítulos y artículos</vt:lpstr>
      <vt:lpstr>Principales ajustes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Mj Gamboa</dc:creator>
  <cp:lastModifiedBy>MARTHA REYES CASTILLO Reyes Castillo</cp:lastModifiedBy>
  <cp:revision>36</cp:revision>
  <dcterms:created xsi:type="dcterms:W3CDTF">2020-05-28T01:27:21Z</dcterms:created>
  <dcterms:modified xsi:type="dcterms:W3CDTF">2023-09-14T14:50:20Z</dcterms:modified>
</cp:coreProperties>
</file>