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32"/>
  </p:notesMasterIdLst>
  <p:sldIdLst>
    <p:sldId id="256" r:id="rId2"/>
    <p:sldId id="401" r:id="rId3"/>
    <p:sldId id="397" r:id="rId4"/>
    <p:sldId id="398" r:id="rId5"/>
    <p:sldId id="403" r:id="rId6"/>
    <p:sldId id="400" r:id="rId7"/>
    <p:sldId id="402" r:id="rId8"/>
    <p:sldId id="399" r:id="rId9"/>
    <p:sldId id="392" r:id="rId10"/>
    <p:sldId id="364" r:id="rId11"/>
    <p:sldId id="381" r:id="rId12"/>
    <p:sldId id="393" r:id="rId13"/>
    <p:sldId id="380" r:id="rId14"/>
    <p:sldId id="391" r:id="rId15"/>
    <p:sldId id="404" r:id="rId16"/>
    <p:sldId id="390" r:id="rId17"/>
    <p:sldId id="357" r:id="rId18"/>
    <p:sldId id="353" r:id="rId19"/>
    <p:sldId id="355" r:id="rId20"/>
    <p:sldId id="258" r:id="rId21"/>
    <p:sldId id="384" r:id="rId22"/>
    <p:sldId id="385" r:id="rId23"/>
    <p:sldId id="386" r:id="rId24"/>
    <p:sldId id="394" r:id="rId25"/>
    <p:sldId id="356" r:id="rId26"/>
    <p:sldId id="387" r:id="rId27"/>
    <p:sldId id="366" r:id="rId28"/>
    <p:sldId id="389" r:id="rId29"/>
    <p:sldId id="395" r:id="rId30"/>
    <p:sldId id="352" r:id="rId31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245" autoAdjust="0"/>
  </p:normalViewPr>
  <p:slideViewPr>
    <p:cSldViewPr snapToGrid="0">
      <p:cViewPr varScale="1">
        <p:scale>
          <a:sx n="78" d="100"/>
          <a:sy n="78" d="100"/>
        </p:scale>
        <p:origin x="3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08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38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15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6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16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463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71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39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407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363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132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93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144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21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605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8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152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38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8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11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74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36095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36095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41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0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360953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360953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81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mailto:correspondencia.externa@scrd.gov.co" TargetMode="External"/><Relationship Id="rId5" Type="http://schemas.openxmlformats.org/officeDocument/2006/relationships/hyperlink" Target="http://www.bogota.gov.co/sdqs" TargetMode="Externa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intranet.culturarecreacionydeporte.gov.co/informacion-institucional/conformacion-del-organo-de-cumplimiento-normativ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intranet.culturarecreacionydeporte.gov.co/informacion-institucional/enterate-de-los-tres-temas-mas-importantes-de-la-semana-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rfeo.scrd.gov.co/orfeopg/cuerpo.php?PHPSESSID=230912072923o17216118MARREY&amp;adodb_next_page=1&amp;fechah=120923_1694556117&amp;nomcarpeta=Devueltos&amp;carpeta=12&amp;tipo_carpt=0&amp;adodb_next_page=1#2" TargetMode="External"/><Relationship Id="rId4" Type="http://schemas.openxmlformats.org/officeDocument/2006/relationships/hyperlink" Target="https://intranet.culturarecreacionydeporte.gov.co/informacion-institucional/conformacion-del-organo-de-cumplimiento-normativ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7200" y="1929162"/>
            <a:ext cx="8298257" cy="9701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O" sz="5400" b="1" strike="noStrike" spc="-1" dirty="0">
                <a:latin typeface="Arial Narrow"/>
                <a:ea typeface="DejaVu Sans"/>
              </a:rPr>
            </a:br>
            <a:r>
              <a:rPr lang="es-CO" sz="3600" b="1" strike="noStrike" spc="-1" dirty="0">
                <a:solidFill>
                  <a:srgbClr val="7030A0"/>
                </a:solidFill>
                <a:latin typeface="Arial Narrow"/>
                <a:ea typeface="DejaVu Sans"/>
              </a:rPr>
              <a:t>Informe avance implementación MGJA</a:t>
            </a:r>
            <a:br>
              <a:rPr lang="es-CO" sz="3600" b="1" spc="-1" dirty="0">
                <a:solidFill>
                  <a:srgbClr val="7030A0"/>
                </a:solidFill>
                <a:latin typeface="Arial Narrow"/>
                <a:ea typeface="DejaVu Sans"/>
              </a:rPr>
            </a:br>
            <a:r>
              <a:rPr lang="es-CO" sz="3600" b="1" spc="-1" dirty="0">
                <a:solidFill>
                  <a:srgbClr val="7030A0"/>
                </a:solidFill>
                <a:latin typeface="Arial Narrow"/>
                <a:ea typeface="DejaVu Sans"/>
              </a:rPr>
              <a:t>DECRETO DISTRITAL 610 DE 2022</a:t>
            </a:r>
            <a:endParaRPr sz="50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C70E95-11FE-06C8-F200-191B8973DDC3}"/>
              </a:ext>
            </a:extLst>
          </p:cNvPr>
          <p:cNvSpPr txBox="1"/>
          <p:nvPr/>
        </p:nvSpPr>
        <p:spPr>
          <a:xfrm>
            <a:off x="2220256" y="4496609"/>
            <a:ext cx="2898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spc="-1" dirty="0">
                <a:solidFill>
                  <a:srgbClr val="7030A0"/>
                </a:solidFill>
                <a:latin typeface="Arial Narrow"/>
                <a:ea typeface="DejaVu Sans"/>
              </a:rPr>
              <a:t>14  de septiembre de 2023 </a:t>
            </a:r>
            <a:endParaRPr lang="es-CO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56478"/>
            <a:ext cx="8520600" cy="579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LO CONFORMAN?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90654" y="1115122"/>
            <a:ext cx="8051179" cy="3657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15000"/>
              </a:lnSpc>
              <a:buNone/>
            </a:pP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Será </a:t>
            </a:r>
            <a:r>
              <a:rPr lang="es-ES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invitado permanente el/la Jefe de la Oficina de Control Interno</a:t>
            </a: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invitado con voz, pero sin voto. Igualmente, el </a:t>
            </a:r>
            <a:r>
              <a:rPr lang="es-CO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órgano </a:t>
            </a:r>
            <a:r>
              <a:rPr lang="es-CO" i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podrá convocar a otros líderes de proceso</a:t>
            </a:r>
            <a:r>
              <a:rPr lang="es-CO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conforme a las necesidades que se requieran en el funcionamiento de</a:t>
            </a: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órgano de cumplimiento. </a:t>
            </a:r>
            <a:r>
              <a:rPr lang="es-CO" i="1" dirty="0">
                <a:solidFill>
                  <a:srgbClr val="000000"/>
                </a:solidFill>
                <a:latin typeface="Arial Narrow" panose="020B0606020202030204" pitchFamily="34" charset="0"/>
              </a:rPr>
              <a:t>P</a:t>
            </a:r>
            <a:r>
              <a:rPr lang="es-CO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rocurando que su conformación sea multidisciplinaria.</a:t>
            </a:r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114300" indent="0" algn="just" rtl="0">
              <a:lnSpc>
                <a:spcPct val="115000"/>
              </a:lnSpc>
              <a:buNone/>
            </a:pP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Los integrantes del órgano podrán contar con el </a:t>
            </a:r>
            <a:r>
              <a:rPr lang="es-ES" b="1" i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apoyo técnico </a:t>
            </a:r>
            <a:r>
              <a:rPr lang="es-ES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de las dependencias respectivas, </a:t>
            </a: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con el objeto de desarrollar las actividades y responsabilidades asignadas. </a:t>
            </a:r>
          </a:p>
          <a:p>
            <a:pPr marL="114300" indent="0" algn="just" rtl="0">
              <a:lnSpc>
                <a:spcPct val="115000"/>
              </a:lnSpc>
              <a:buNone/>
            </a:pPr>
            <a:endParaRPr lang="es-ES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La </a:t>
            </a:r>
            <a:r>
              <a:rPr lang="es-ES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secretaría técnica estará a cargo de la Oficina Jurídica</a:t>
            </a: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spcAft>
                <a:spcPts val="0"/>
              </a:spcAft>
              <a:buNone/>
            </a:pPr>
            <a:endParaRPr lang="es-MX" sz="2000" b="0" i="0" dirty="0">
              <a:solidFill>
                <a:srgbClr val="7030A0"/>
              </a:solidFill>
              <a:effectLst/>
              <a:latin typeface="Arial Narrow" panose="020B0606020202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1637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48476"/>
            <a:ext cx="8520600" cy="610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effectLst/>
                <a:latin typeface="Arial, serif"/>
              </a:rPr>
              <a:t>Órgano de Cumplimiento</a:t>
            </a:r>
            <a:b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702527" y="959006"/>
            <a:ext cx="7861610" cy="3836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00000"/>
              </a:lnSpc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Funciones.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El órgano de cumplimiento tendrá a su cargo las siguientes funciones:</a:t>
            </a: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1.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Elaborar el Plan de Cumplimiento Normativo de la entidad.</a:t>
            </a:r>
          </a:p>
          <a:p>
            <a:pPr marL="114300" indent="0" algn="just">
              <a:buNone/>
            </a:pPr>
            <a:endParaRPr lang="es-MX" sz="2000" b="1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2.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Realizar el seguimiento a la implementación del Modelo de Gestión Jurídica Anticorrupción - MGJA.</a:t>
            </a:r>
          </a:p>
          <a:p>
            <a:pPr marL="114300" indent="0" algn="just">
              <a:buNone/>
            </a:pPr>
            <a:endParaRPr lang="es-MX" sz="2000" b="1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3.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Presentar al Comité Institucional de Gestión de Desempeño o Comité Directivo propuestas de nuevas medidas anticorrupción al interior de la entidad, acorde al ámbito del MGJA cuando lo estime necesario, o cuando se expida nueva normativa que lo amerite.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5229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48476"/>
            <a:ext cx="8520600" cy="610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  <a:effectLst/>
                <a:latin typeface="Arial, serif"/>
              </a:rPr>
              <a:t>Órgano de Cumplimiento</a:t>
            </a:r>
            <a:b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80224" y="959006"/>
            <a:ext cx="7750098" cy="3836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4.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Asesorar y atender las consultas en temas de prevención de la corrupción, cuando las dependencias, funcionarios o colaboradores de la entidad u organismo así lo requieran.</a:t>
            </a:r>
          </a:p>
          <a:p>
            <a:pPr marL="114300" indent="0" algn="just">
              <a:buNone/>
            </a:pPr>
            <a:endParaRPr lang="es-MX" sz="2000" b="1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5.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Elaborar informes con base en las evaluaciones realizadas y los reportes necesarios a la alta dirección cuando a ello haya lugar.</a:t>
            </a:r>
          </a:p>
          <a:p>
            <a:pPr marL="114300" indent="0" algn="just">
              <a:buNone/>
            </a:pP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</a:t>
            </a:r>
          </a:p>
          <a:p>
            <a:pPr marL="114300" indent="0" algn="just">
              <a:buNone/>
            </a:pP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El órgano de cumplimiento orientará sus funciones en el marco del MIPG Distrital.</a:t>
            </a:r>
          </a:p>
          <a:p>
            <a:pPr marL="114300" indent="0" algn="just">
              <a:buNone/>
            </a:pPr>
            <a:r>
              <a:rPr lang="es-MX" sz="1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</a:t>
            </a:r>
          </a:p>
          <a:p>
            <a:pPr marL="114300" indent="0" algn="just"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0077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2663"/>
            <a:ext cx="8520600" cy="512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7030A0"/>
                </a:solidFill>
                <a:latin typeface="+mn-lt"/>
              </a:rPr>
              <a:t>Alta dirección</a:t>
            </a:r>
            <a:r>
              <a:rPr lang="es-MX" b="1" dirty="0">
                <a:solidFill>
                  <a:srgbClr val="7030A0"/>
                </a:solidFill>
                <a:latin typeface="+mn-lt"/>
              </a:rPr>
              <a:t> </a:t>
            </a:r>
            <a:endParaRPr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635621"/>
            <a:ext cx="8698485" cy="4507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Artículo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10º.- Responsabilidades de la alta dirección o del órgano de gobierno. 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Para el adecuado funcionamiento del Modelo de Gestión Jurídica Anticorrupción - MGJA la alta dirección u órgano de gobierno, tendrá a su cargo las siguientes funciones:</a:t>
            </a: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1. Expedir la política interna de cumplimiento y </a:t>
            </a:r>
            <a:r>
              <a:rPr lang="es-MX" sz="2000" b="1" i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aprobar el Plan de cumplimiento Normativo 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presentado por el órgano de cumplimiento.</a:t>
            </a:r>
          </a:p>
          <a:p>
            <a:pPr marL="114300" indent="0" algn="just">
              <a:buNone/>
            </a:pPr>
            <a:endParaRPr lang="es-MX" sz="2000" b="0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2.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s-MX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Divulgar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ante los servidores y servidoras, colaboradores y contratistas de la entidad u organismo </a:t>
            </a:r>
            <a:r>
              <a:rPr lang="es-MX" sz="2000" b="1" i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el Código de Integridad del Servicio Público Distrital</a:t>
            </a:r>
            <a:r>
              <a:rPr lang="es-MX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así como los valores 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que hayan sido adoptados al interior de la misma.</a:t>
            </a:r>
            <a:endParaRPr lang="es-MX" sz="2000" b="0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es-MX" sz="2000" b="1" i="1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3.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s-MX" sz="2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Participar activamente de las actividades asociadas al cumplimiento </a:t>
            </a:r>
            <a:r>
              <a:rPr lang="es-MX" sz="20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del Modelo de Gestión Jurídica Anticorrupción – MGJA.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669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2663"/>
            <a:ext cx="8520600" cy="512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7030A0"/>
                </a:solidFill>
                <a:latin typeface="+mn-lt"/>
              </a:rPr>
              <a:t>Alta dirección</a:t>
            </a:r>
            <a:r>
              <a:rPr lang="es-MX" b="1" dirty="0">
                <a:solidFill>
                  <a:srgbClr val="7030A0"/>
                </a:solidFill>
                <a:latin typeface="+mn-lt"/>
              </a:rPr>
              <a:t> </a:t>
            </a:r>
            <a:endParaRPr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025912"/>
            <a:ext cx="8352798" cy="4117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4. Establecer de manera clara las responsabilidades operativas y de supervisión 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para la aplicación y mejora continua de la política anticorrupción.</a:t>
            </a:r>
          </a:p>
          <a:p>
            <a:pPr algn="just"/>
            <a:endParaRPr lang="es-MX" sz="2000" b="1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5.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Velar por la revisión periódica y por la actualización continua </a:t>
            </a:r>
            <a:r>
              <a:rPr lang="es-MX" sz="200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del Modelo 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de Gestión Jurídica Anticorrupción – </a:t>
            </a: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MGJA 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para su adecuada implementación.</a:t>
            </a:r>
          </a:p>
          <a:p>
            <a:pPr marL="114300" indent="0" algn="just">
              <a:buNone/>
            </a:pPr>
            <a:endParaRPr lang="es-MX" sz="2000" i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6. Apoyar al órgano de cumplimiento p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ara su adecuada gestión.</a:t>
            </a:r>
          </a:p>
          <a:p>
            <a:pPr algn="just"/>
            <a:endParaRPr lang="es-MX" sz="2000" b="1" i="1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7.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s-MX" sz="2000" b="1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Reconocer y promover incentivos a favor de </a:t>
            </a:r>
            <a:r>
              <a:rPr lang="es-MX" sz="2000" b="1" i="1" u="sng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las buenas prácticas </a:t>
            </a:r>
            <a:r>
              <a:rPr lang="es-MX" sz="2000" b="0" i="1" u="sng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y de los proyectos de innovación exitosa que contribuyan a prevenir actos de corrupción</a:t>
            </a:r>
            <a:r>
              <a:rPr lang="es-MX" sz="20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algn="just" rtl="0">
              <a:lnSpc>
                <a:spcPct val="100000"/>
              </a:lnSpc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6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Política de cumplimiento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endParaRPr lang="es-CO" sz="19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54908" y="1124464"/>
            <a:ext cx="8130746" cy="1447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El 28 de agosto de 2023 en el Comité Institucional de Gestión y Desempeño según acta No. </a:t>
            </a:r>
            <a:r>
              <a:rPr lang="es-CO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20231700373903 se aprobó por unanimidad de la Alta Dirección la Política de Cumplimiento Normativo</a:t>
            </a: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AA3D3-BAD3-116A-8256-F2B3E1FB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870" y="2377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00721"/>
            <a:ext cx="8520600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7030A0"/>
                </a:solidFill>
                <a:latin typeface="+mn-lt"/>
              </a:rPr>
              <a:t>INTRODUCCIÓN</a:t>
            </a:r>
            <a:endParaRPr sz="19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90654" y="836342"/>
            <a:ext cx="7973122" cy="4307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00000"/>
              </a:lnSpc>
              <a:buNone/>
            </a:pP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El </a:t>
            </a:r>
            <a:r>
              <a:rPr lang="es-CO" sz="2400" b="1" dirty="0">
                <a:solidFill>
                  <a:srgbClr val="000000"/>
                </a:solidFill>
                <a:effectLst/>
                <a:latin typeface="Arial, serif"/>
              </a:rPr>
              <a:t>objeto</a:t>
            </a: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 de esta política será </a:t>
            </a:r>
            <a:r>
              <a:rPr lang="es-CO" sz="2400" b="1" i="1" dirty="0">
                <a:solidFill>
                  <a:srgbClr val="000000"/>
                </a:solidFill>
                <a:effectLst/>
                <a:latin typeface="Arial, serif"/>
              </a:rPr>
              <a:t>contribuir a la disminución </a:t>
            </a:r>
            <a:r>
              <a:rPr lang="es-CO" sz="2400" b="1" dirty="0">
                <a:solidFill>
                  <a:srgbClr val="000000"/>
                </a:solidFill>
                <a:effectLst/>
                <a:latin typeface="Arial, serif"/>
              </a:rPr>
              <a:t>de situaciones en las cuales la </a:t>
            </a:r>
            <a:r>
              <a:rPr lang="es-CO" sz="2400" b="1" dirty="0">
                <a:solidFill>
                  <a:srgbClr val="000000"/>
                </a:solidFill>
                <a:latin typeface="Arial, serif"/>
              </a:rPr>
              <a:t>SCRD</a:t>
            </a:r>
            <a:r>
              <a:rPr lang="es-CO" sz="2400" b="1" dirty="0">
                <a:solidFill>
                  <a:srgbClr val="000000"/>
                </a:solidFill>
                <a:effectLst/>
                <a:latin typeface="Arial, serif"/>
              </a:rPr>
              <a:t> pueda incurrir en actos de corrupción </a:t>
            </a: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mediante </a:t>
            </a:r>
            <a:r>
              <a:rPr lang="es-CO" sz="2400" b="1" i="1" u="sng" dirty="0">
                <a:solidFill>
                  <a:srgbClr val="7030A0"/>
                </a:solidFill>
                <a:effectLst/>
                <a:latin typeface="Arial, serif"/>
              </a:rPr>
              <a:t>la implementación </a:t>
            </a:r>
            <a:r>
              <a:rPr lang="es-CO" sz="2400" u="sng" dirty="0">
                <a:solidFill>
                  <a:srgbClr val="7030A0"/>
                </a:solidFill>
                <a:effectLst/>
                <a:latin typeface="Arial, serif"/>
              </a:rPr>
              <a:t>y </a:t>
            </a:r>
            <a:r>
              <a:rPr lang="es-CO" sz="2400" b="1" i="1" u="sng" dirty="0">
                <a:solidFill>
                  <a:srgbClr val="7030A0"/>
                </a:solidFill>
                <a:effectLst/>
                <a:latin typeface="Arial, serif"/>
              </a:rPr>
              <a:t>fomento de una cultura de cumplimiento normativo</a:t>
            </a: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 y la </a:t>
            </a:r>
            <a:r>
              <a:rPr lang="es-CO" sz="2400" b="1" u="sng" dirty="0">
                <a:solidFill>
                  <a:srgbClr val="7030A0"/>
                </a:solidFill>
                <a:effectLst/>
                <a:latin typeface="Arial, serif"/>
              </a:rPr>
              <a:t>facilitación de mecanismos </a:t>
            </a: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que permitan instaurar </a:t>
            </a:r>
            <a:r>
              <a:rPr lang="es-CO" sz="2400" b="1" u="sng" dirty="0">
                <a:solidFill>
                  <a:srgbClr val="7030A0"/>
                </a:solidFill>
                <a:effectLst/>
                <a:latin typeface="Arial, serif"/>
              </a:rPr>
              <a:t>denuncias de la ocurrencia de dichos actos</a:t>
            </a:r>
            <a:r>
              <a:rPr lang="es-CO" sz="2400" b="1" dirty="0">
                <a:solidFill>
                  <a:srgbClr val="000000"/>
                </a:solidFill>
                <a:effectLst/>
                <a:latin typeface="Arial, serif"/>
              </a:rPr>
              <a:t> </a:t>
            </a:r>
            <a:r>
              <a:rPr lang="es-CO" sz="2400" dirty="0">
                <a:solidFill>
                  <a:srgbClr val="000000"/>
                </a:solidFill>
                <a:effectLst/>
                <a:latin typeface="Arial, serif"/>
              </a:rPr>
              <a:t>y manifiesten de esa manera su rechazo ante cualquier actuación ilícita o no ética</a:t>
            </a:r>
            <a:r>
              <a:rPr lang="es-CO" sz="2400" i="1" dirty="0">
                <a:solidFill>
                  <a:srgbClr val="000000"/>
                </a:solidFill>
                <a:effectLst/>
                <a:latin typeface="Arial, serif"/>
              </a:rPr>
              <a:t>.</a:t>
            </a:r>
            <a:endParaRPr lang="es-CO" sz="240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853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9571" y="802887"/>
            <a:ext cx="8731405" cy="4159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, serif"/>
              </a:rPr>
              <a:t> </a:t>
            </a: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Alcance</a:t>
            </a:r>
            <a:endParaRPr lang="es-CO" sz="180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La política de cumplimiento es aplicable a todas las personas integrantes del órgano de cumplimiento e involucrará también a todas las personas que laboran como servidores públicos (independientemente de su nivel jerárquico), colaboradores, contratistas, grupos de valor o partes interesadas que participen en actividades realizadas o promovidas por la entidad.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l" rtl="0">
              <a:lnSpc>
                <a:spcPct val="100000"/>
              </a:lnSpc>
              <a:buNone/>
            </a:pPr>
            <a:endParaRPr lang="es-C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Principios básicos </a:t>
            </a: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De acuerdo con lo establecido en el artículo 3 del Decreto 610 de 2022</a:t>
            </a:r>
            <a:r>
              <a:rPr lang="es-CO" sz="1800" i="1" dirty="0">
                <a:solidFill>
                  <a:srgbClr val="000000"/>
                </a:solidFill>
                <a:effectLst/>
                <a:latin typeface="Arial, serif"/>
              </a:rPr>
              <a:t>: “Se tendrán en cuenta los principios de debida diligencia, responsabilidad, corresponsabilidad, solidaridad, confianza, buena fe, transparencia, integridad, precaución, proactividad, máxima probidad, autocontrol, buen gobierno y primacía de lo sustancial sobre lo formal todo esto con la finalidad principal de salvaguardar la ética de lo público”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spcAft>
                <a:spcPts val="0"/>
              </a:spcAft>
              <a:buNone/>
            </a:pPr>
            <a:endParaRPr lang="es-MX" b="0" i="0" dirty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44A456-6DE2-F078-C1F9-C55448F34A4E}"/>
              </a:ext>
            </a:extLst>
          </p:cNvPr>
          <p:cNvSpPr txBox="1"/>
          <p:nvPr/>
        </p:nvSpPr>
        <p:spPr>
          <a:xfrm>
            <a:off x="2475570" y="181208"/>
            <a:ext cx="4382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Alcance – Principios básicos</a:t>
            </a:r>
            <a:endParaRPr lang="es-CO" sz="1800" dirty="0">
              <a:solidFill>
                <a:srgbClr val="7030A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88720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48476"/>
            <a:ext cx="8520600" cy="610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7030A0"/>
                </a:solidFill>
                <a:latin typeface="+mn-lt"/>
              </a:rPr>
              <a:t>RESPONSABLES</a:t>
            </a:r>
            <a:endParaRPr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646771"/>
            <a:ext cx="6680115" cy="4360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>
              <a:lnSpc>
                <a:spcPct val="100000"/>
              </a:lnSpc>
            </a:pPr>
            <a:r>
              <a:rPr lang="es-CO" sz="2000" dirty="0">
                <a:solidFill>
                  <a:srgbClr val="7030A0"/>
                </a:solidFill>
                <a:effectLst/>
                <a:latin typeface="Arial, serif"/>
              </a:rPr>
              <a:t>Alta dirección</a:t>
            </a:r>
          </a:p>
          <a:p>
            <a:pPr algn="just" rtl="0">
              <a:lnSpc>
                <a:spcPct val="100000"/>
              </a:lnSpc>
            </a:pPr>
            <a:r>
              <a:rPr lang="es-CO" sz="2000" dirty="0">
                <a:solidFill>
                  <a:srgbClr val="7030A0"/>
                </a:solidFill>
                <a:latin typeface="Arial, serif"/>
              </a:rPr>
              <a:t>Órgano de Cumplimiento Normativo</a:t>
            </a:r>
          </a:p>
          <a:p>
            <a:pPr algn="just" rtl="0">
              <a:lnSpc>
                <a:spcPct val="100000"/>
              </a:lnSpc>
            </a:pPr>
            <a:r>
              <a:rPr lang="es-CO" sz="2000" dirty="0">
                <a:solidFill>
                  <a:srgbClr val="7030A0"/>
                </a:solidFill>
                <a:latin typeface="Arial, serif"/>
              </a:rPr>
              <a:t>La comunidad institucional</a:t>
            </a: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2000" dirty="0">
                <a:solidFill>
                  <a:srgbClr val="000000"/>
                </a:solidFill>
                <a:effectLst/>
                <a:latin typeface="Arial, serif"/>
              </a:rPr>
              <a:t>Todas las personas que hacen parte de la gestión de la entidad ya sean servidores públicos, colaboradores o contratistas, están en la obligación de dar cumplimiento a lo establecido en esta política y al plan de cumplimiento normativo que se elabore para el efecto. </a:t>
            </a:r>
          </a:p>
          <a:p>
            <a:pPr algn="just">
              <a:lnSpc>
                <a:spcPct val="100000"/>
              </a:lnSpc>
            </a:pPr>
            <a:r>
              <a:rPr lang="es-CO" sz="2000" dirty="0">
                <a:solidFill>
                  <a:srgbClr val="7030A0"/>
                </a:solidFill>
                <a:latin typeface="Arial, serif"/>
              </a:rPr>
              <a:t>Grupos de valor y partes interesadas</a:t>
            </a: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2000" dirty="0">
                <a:solidFill>
                  <a:srgbClr val="000000"/>
                </a:solidFill>
                <a:effectLst/>
                <a:latin typeface="Arial, serif"/>
              </a:rPr>
              <a:t>Los grupos de valor son las personas naturales (ciudadanos) o jurídicas (organizaciones públicas o privadas), grupos étnicos (afrocolombianos, indígenas y ROM) a quienes van dirigidos los bienes y servicios de una entidad.</a:t>
            </a:r>
            <a:endParaRPr lang="es-CO" sz="2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lnSpc>
                <a:spcPct val="100000"/>
              </a:lnSpc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E83C0E-D2C3-2EAF-91F1-1D45557E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814" y="1692879"/>
            <a:ext cx="185334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691377"/>
            <a:ext cx="8520600" cy="903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900" b="1" u="sng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66946" y="1494263"/>
            <a:ext cx="5553307" cy="349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spcAft>
                <a:spcPts val="0"/>
              </a:spcAft>
              <a:buNone/>
            </a:pPr>
            <a:endParaRPr lang="es-MX" sz="2000" b="0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31F220-DA55-F4CE-EC33-834F0FABA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12" y="2092663"/>
            <a:ext cx="1906859" cy="14799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393604-BF85-FCA0-4BD2-AC95628498BF}"/>
              </a:ext>
            </a:extLst>
          </p:cNvPr>
          <p:cNvSpPr txBox="1"/>
          <p:nvPr/>
        </p:nvSpPr>
        <p:spPr>
          <a:xfrm>
            <a:off x="2626646" y="891167"/>
            <a:ext cx="54083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Plan de Cumplimiento Normativo, 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 el instrumento para la definición, articulación y seguimiento a todas las acciones formuladas que requiera la entidad.</a:t>
            </a:r>
            <a:endParaRPr lang="es-MX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 plan contendrá (i) las actividades a seguir para su cumplimiento, (</a:t>
            </a:r>
            <a:r>
              <a:rPr lang="es-MX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incorporará buenas prácticas que permitan evitar espacios que favorezcan, faciliten o propicien acciones de corrupción administrativa, así como (</a:t>
            </a:r>
            <a:r>
              <a:rPr lang="es-MX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el desarrollo de procesos de formación u orientación eficaz entre sus servidores, servidoras, colaboradores y contratistas.</a:t>
            </a:r>
            <a:endParaRPr lang="es-MX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1423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B98B7-041D-425D-788D-801403A0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1EBC4F-FBDC-E2C5-5B0F-C37A3EB4C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A2A6C9-2273-D59C-9366-AA68B401B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199742"/>
            <a:ext cx="8872396" cy="47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79141" y="1092820"/>
            <a:ext cx="8207298" cy="3635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debe partir de la identificación de sus necesidades específicas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cumpliendo como mínimo con los siguientes aspectos:</a:t>
            </a:r>
            <a:endParaRPr lang="es-MX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es-MX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Diagnóstico sobre el contexto normativo y de requerimientos</a:t>
            </a:r>
            <a:r>
              <a:rPr lang="es-MX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  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Elaborar un inventario priorizado de las obligaciones, acciones, gestiones, informes, responsabilidades o compromisos que haya asumido la SCRD por mandato legal, decisión institucional, requerimientos internacionales y nacionales y </a:t>
            </a:r>
            <a:r>
              <a:rPr lang="es-MX" sz="20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que estén relacionados con la lucha contra la corrupción. </a:t>
            </a:r>
            <a:endParaRPr lang="es-MX" sz="2000" b="1" i="0" u="sng" dirty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A39B43-DFE9-B91B-6E45-2D1A8E37A9E5}"/>
              </a:ext>
            </a:extLst>
          </p:cNvPr>
          <p:cNvSpPr txBox="1"/>
          <p:nvPr/>
        </p:nvSpPr>
        <p:spPr>
          <a:xfrm>
            <a:off x="2408664" y="2614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Aspectos previos para la elaboración del Plan de Cumplimiento Normativo</a:t>
            </a:r>
            <a:r>
              <a:rPr lang="es-MX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s-MX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CO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18985" y="766119"/>
            <a:ext cx="7766372" cy="3582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es-MX" sz="20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Análisis y determinación de brechas.</a:t>
            </a:r>
            <a:r>
              <a:rPr lang="es-MX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Partiendo del diagnóstico la entidad u organismo </a:t>
            </a:r>
            <a:r>
              <a:rPr lang="es-MX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establecerá cuántas normas o disposiciones han sido atendidas de manera conforme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y las que no se han cumplido con observaciones. </a:t>
            </a:r>
          </a:p>
          <a:p>
            <a:pPr marL="114300" indent="0" algn="just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 información será el insumo básico para la determinación de brechas, mediante la cual, cada entidad 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cuantifica y cualifica su realidad frente al inventario,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tiempo que </a:t>
            </a:r>
            <a:r>
              <a:rPr lang="es-MX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define las razones normativas, operativas o institucionales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del incumplimiento identificado.</a:t>
            </a:r>
            <a:endParaRPr lang="es-MX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054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2595" y="802888"/>
            <a:ext cx="8307658" cy="3905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es-MX" sz="18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Mapa de riesgos de incumplimiento normativo</a:t>
            </a:r>
            <a:r>
              <a:rPr lang="es-MX" sz="1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Sobre la base de la evaluación situacional, la entidad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incorporará en el mapa de riesgos institucional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los de incumplimiento normativo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 incorpore las actividades necesarias para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identificar, analizar, evaluar y mitigar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ocurrencia de riesgos por inobservancia de la Política y del Plan de Cumplimiento Normativo.  Para tal efecto, cada entidad puede utilizar el instrumento metodológico que estime apropiado.  </a:t>
            </a:r>
            <a:endParaRPr lang="es-MX" sz="18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 la identificación de riesgo, si la entidad lo estima conveniente,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se podrá evaluar el grado de exposición de empleados y colaboradores </a:t>
            </a: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al riesgo, también la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valoración cuantitativa y cualitativa del riesgo, e identificar las áreas que pueden verse más expuestas al mismo</a:t>
            </a: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MX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121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2595" y="802888"/>
            <a:ext cx="8307658" cy="3546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es-MX" sz="18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Controles.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deberán incorporar los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controles necesarios para reducir o mitigar los riesgos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asociados al incumplimiento normativo, para ello utilizará la metodología establecida por el Departamento Administrativo de la Función Pública, o aquella que la incorpore.</a:t>
            </a:r>
            <a:endParaRPr lang="es-MX" sz="18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8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Cada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entidad deberá hacer seguimiento de los resultados </a:t>
            </a: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obtenidos sobre los hechos de corrupción denunciados y sancionados por las autoridades competentes. Del análisis de resultados se deberá </a:t>
            </a:r>
            <a:r>
              <a:rPr lang="es-MX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hacer la retroalimentación a las herramientas y protocolos dispuestos </a:t>
            </a: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 el Modelo de Gestión Jurídica Anticorrupción – MGJA.</a:t>
            </a:r>
            <a:endParaRPr lang="es-MX" sz="18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MX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9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2595" y="802888"/>
            <a:ext cx="8307658" cy="3546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 debe identificar y asignar las responsabilidades y roles frente al Modelo de Gestión Jurídica Anticorrupción - MGJA, para el cumplimiento de la política y la implementación del Plan de Cumplimiento Normativo asociado a esta última.</a:t>
            </a:r>
            <a:endParaRPr lang="es-MX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MX" sz="1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Mecanismo de asignación de roles y responsabilidades, de modo tal que, garanticen la separación entre la</a:t>
            </a:r>
            <a:r>
              <a:rPr lang="es-MX" sz="1800" b="0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8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definición estratégica, la implementación acompañada de acciones de autocontrol, la autoevaluación, el seguimiento y evaluación para la mejora continua y los ejercicios de evaluación independiente.</a:t>
            </a:r>
            <a:endParaRPr lang="es-MX" sz="1800" b="1" i="0" u="sng" dirty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7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67990" y="704336"/>
            <a:ext cx="8486078" cy="4202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Denuncia de irregularidades</a:t>
            </a:r>
          </a:p>
          <a:p>
            <a:pPr marL="114300" indent="0" algn="just" rtl="0">
              <a:lnSpc>
                <a:spcPct val="100000"/>
              </a:lnSpc>
              <a:buNone/>
            </a:pPr>
            <a:endParaRPr lang="es-CO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b="0" dirty="0">
                <a:solidFill>
                  <a:srgbClr val="000000"/>
                </a:solidFill>
                <a:effectLst/>
                <a:latin typeface="Arial, serif"/>
              </a:rPr>
              <a:t>Entre los canales establecidos por la SCRD para la atención de denuncias, se encuentran los siguientes: </a:t>
            </a:r>
          </a:p>
          <a:p>
            <a:pPr marL="114300" indent="0" algn="just" rtl="0">
              <a:lnSpc>
                <a:spcPct val="100000"/>
              </a:lnSpc>
              <a:buNone/>
            </a:pPr>
            <a:endParaRPr lang="es-CO" sz="2000" dirty="0">
              <a:solidFill>
                <a:srgbClr val="000000"/>
              </a:solidFill>
              <a:effectLst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1. Canal Presencial</a:t>
            </a:r>
            <a:r>
              <a:rPr lang="es-CO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carrera 8 No. 9 -83 en Bogotá D.C., en donde la denuncia se puede recibir de manera verbal o mediante radicación de documento físico en la ventanilla de correspondencia, dirigida a la Oficina de Control Interno Disciplinario. 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2. Canal virtual</a:t>
            </a:r>
            <a:r>
              <a:rPr lang="es-CO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(24 horas) y está integrado por: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Sistema Distrital para la Gestión de Peticiones Ciudadanas - Bogotá te Escucha: </a:t>
            </a:r>
            <a:r>
              <a:rPr lang="es-CO" sz="1800" u="sng" dirty="0">
                <a:solidFill>
                  <a:srgbClr val="000000"/>
                </a:solidFill>
                <a:effectLst/>
                <a:latin typeface="Arial, serif"/>
                <a:hlinkClick r:id="rId5"/>
              </a:rPr>
              <a:t>http://www.bogota.gov.co/sdqs</a:t>
            </a:r>
            <a:r>
              <a:rPr lang="es-CO" sz="1800" u="sng" dirty="0">
                <a:solidFill>
                  <a:srgbClr val="000000"/>
                </a:solidFill>
                <a:effectLst/>
                <a:latin typeface="Arial, serif"/>
              </a:rPr>
              <a:t> </a:t>
            </a:r>
            <a:endParaRPr lang="es-CO" sz="2000" dirty="0">
              <a:solidFill>
                <a:srgbClr val="000000"/>
              </a:solidFill>
              <a:effectLst/>
            </a:endParaRPr>
          </a:p>
          <a:p>
            <a:pPr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Correo electrónico: </a:t>
            </a:r>
            <a:r>
              <a:rPr lang="es-CO" sz="1800" u="sng" dirty="0">
                <a:solidFill>
                  <a:srgbClr val="000000"/>
                </a:solidFill>
                <a:effectLst/>
                <a:latin typeface="Arial, serif"/>
                <a:hlinkClick r:id="rId6"/>
              </a:rPr>
              <a:t>correspondencia.externa@scrd.gov.co</a:t>
            </a:r>
            <a:r>
              <a:rPr lang="es-CO" sz="1800" u="sng" dirty="0">
                <a:solidFill>
                  <a:srgbClr val="000000"/>
                </a:solidFill>
                <a:effectLst/>
                <a:latin typeface="Arial, serif"/>
              </a:rPr>
              <a:t> </a:t>
            </a:r>
            <a:endParaRPr lang="es-CO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675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910468" y="579863"/>
            <a:ext cx="5876691" cy="4337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Denuncia de irregularidades</a:t>
            </a:r>
            <a:endParaRPr lang="es-CO" sz="180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114300" indent="0" algn="l" rtl="0">
              <a:lnSpc>
                <a:spcPct val="100000"/>
              </a:lnSpc>
              <a:buNone/>
            </a:pPr>
            <a:endParaRPr lang="es-CO" sz="1800" b="1" dirty="0">
              <a:solidFill>
                <a:srgbClr val="000000"/>
              </a:solidFill>
              <a:effectLst/>
              <a:latin typeface="Arial, serif"/>
            </a:endParaRPr>
          </a:p>
          <a:p>
            <a:pPr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Página web institucional: www.scrd.gov.co - Botón “DENUNCIE ACTOS DE CORRUPCIÓN”. </a:t>
            </a:r>
            <a:endParaRPr lang="es-CO" sz="2000" dirty="0">
              <a:solidFill>
                <a:srgbClr val="000000"/>
              </a:solidFill>
              <a:effectLst/>
            </a:endParaRPr>
          </a:p>
          <a:p>
            <a:pPr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Redes sociales oficiales de la entidad: Facebook (Cultura en Bogotá), Twitter (@CulturaenBta) e Instagram (@CulturaenBta). </a:t>
            </a:r>
          </a:p>
          <a:p>
            <a:pPr marL="114300" indent="0" algn="l" rtl="0">
              <a:lnSpc>
                <a:spcPct val="100000"/>
              </a:lnSpc>
              <a:buNone/>
            </a:pPr>
            <a:endParaRPr lang="es-CO" sz="1800" b="1" dirty="0">
              <a:solidFill>
                <a:srgbClr val="000000"/>
              </a:solidFill>
              <a:effectLst/>
              <a:latin typeface="Arial, serif"/>
            </a:endParaRPr>
          </a:p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3. Canal telefónico</a:t>
            </a:r>
            <a:r>
              <a:rPr lang="es-CO" b="1" dirty="0">
                <a:solidFill>
                  <a:srgbClr val="7030A0"/>
                </a:solidFill>
                <a:latin typeface="Calibri" panose="020F0502020204030204" pitchFamily="34" charset="0"/>
              </a:rPr>
              <a:t>. </a:t>
            </a: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Se tiene dispuesta la línea +57 (601) 3274850 en el horario dispuesto por la entidad. Adicionalmente, la SCRD, de la mano con la Alcaldía Mayor de Bogotá, pone a disposición de la ciudadanía la línea 195. </a:t>
            </a:r>
          </a:p>
          <a:p>
            <a:pPr marL="114300" indent="0" algn="l" rtl="0">
              <a:lnSpc>
                <a:spcPct val="100000"/>
              </a:lnSpc>
              <a:buNone/>
            </a:pP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spcAft>
                <a:spcPts val="0"/>
              </a:spcAft>
              <a:buNone/>
            </a:pPr>
            <a:endParaRPr lang="es-MX" sz="2000" b="1" i="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861034-DEBF-73A6-74F3-873F08BB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" y="1747719"/>
            <a:ext cx="2196789" cy="16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67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B84CB-1572-65F1-8B81-B247F3FA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479" y="729049"/>
            <a:ext cx="5917821" cy="4414452"/>
          </a:xfrm>
        </p:spPr>
        <p:txBody>
          <a:bodyPr/>
          <a:lstStyle/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7030A0"/>
                </a:solidFill>
                <a:effectLst/>
                <a:latin typeface="Arial, serif"/>
              </a:rPr>
              <a:t>Participación incidente en el control social para el cumplimiento normativo</a:t>
            </a:r>
            <a:endParaRPr lang="es-CO" sz="180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114300" indent="0" algn="l" rtl="0">
              <a:lnSpc>
                <a:spcPct val="100000"/>
              </a:lnSpc>
              <a:buNone/>
            </a:pP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Con el objeto de fortalecer el derecho y deber de los ciudadanos, servidores/as, colaboradores o contratistas a participar en la vigilancia de la gestión pública y sus resultados para la correcta utilización de los recursos y bienes públicos, la SCRD se compromete a:</a:t>
            </a:r>
          </a:p>
          <a:p>
            <a:pPr marL="114300" indent="0" algn="just" rtl="0">
              <a:lnSpc>
                <a:spcPct val="100000"/>
              </a:lnSpc>
              <a:buNone/>
            </a:pP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r>
              <a:rPr lang="es-CO" sz="1800" b="0" i="0" dirty="0">
                <a:solidFill>
                  <a:srgbClr val="000000"/>
                </a:solidFill>
                <a:effectLst/>
                <a:latin typeface="Arial, serif"/>
              </a:rPr>
              <a:t>- Garantizar todos los mecanismos para facilitar el acceso a la información, de modo tal que la ciudadanía cuente con los elementos para dinamizar e incentivar el control social en la vigilancia y seguimiento de las acciones que adelanta la SCRD.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CE759C-3E09-40CD-CBA5-976C2568E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3" y="1461275"/>
            <a:ext cx="2819096" cy="25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294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B84CB-1572-65F1-8B81-B247F3FA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28" y="1152475"/>
            <a:ext cx="8586972" cy="3416400"/>
          </a:xfrm>
        </p:spPr>
        <p:txBody>
          <a:bodyPr/>
          <a:lstStyle/>
          <a:p>
            <a:pPr algn="just" rtl="0">
              <a:lnSpc>
                <a:spcPct val="100000"/>
              </a:lnSpc>
              <a:buFontTx/>
              <a:buChar char="-"/>
            </a:pPr>
            <a:r>
              <a:rPr lang="es-CO" sz="2000" b="0" i="0" dirty="0">
                <a:solidFill>
                  <a:srgbClr val="000000"/>
                </a:solidFill>
                <a:effectLst/>
                <a:latin typeface="Arial, serif"/>
              </a:rPr>
              <a:t>Promover los principios del código de integridad y los valores de la SCRD.</a:t>
            </a:r>
          </a:p>
          <a:p>
            <a:pPr algn="just" rtl="0">
              <a:lnSpc>
                <a:spcPct val="100000"/>
              </a:lnSpc>
              <a:buFontTx/>
              <a:buChar char="-"/>
            </a:pPr>
            <a:r>
              <a:rPr lang="es-CO" sz="2000" b="0" i="0" dirty="0">
                <a:solidFill>
                  <a:srgbClr val="000000"/>
                </a:solidFill>
                <a:effectLst/>
                <a:latin typeface="Arial, serif"/>
              </a:rPr>
              <a:t>Mejorar los mecanismos de denuncia y control social, para que se fomente la participación de los ciudadanos, servidores/as, colaboradores o contratistas ante hechos o conductas asociadas con posibles actos de corrupción .</a:t>
            </a:r>
          </a:p>
          <a:p>
            <a:pPr algn="just">
              <a:buFontTx/>
              <a:buChar char="-"/>
            </a:pPr>
            <a:r>
              <a:rPr lang="es-CO" sz="2000" dirty="0">
                <a:solidFill>
                  <a:srgbClr val="000000"/>
                </a:solidFill>
                <a:effectLst/>
                <a:latin typeface="Arial, serif"/>
              </a:rPr>
              <a:t>Promover la cultura de legalidad que permita el conocimiento de las disposiciones legales, constitucionales y jurisprudenciales, así como la apropiación de la responsabilidad individual en la mitigación de los riesgos de incumplimiento normativo.</a:t>
            </a:r>
          </a:p>
          <a:p>
            <a:pPr algn="just">
              <a:buFontTx/>
              <a:buChar char="-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6926542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B84CB-1572-65F1-8B81-B247F3FA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28" y="1152475"/>
            <a:ext cx="8586972" cy="3416400"/>
          </a:xfrm>
        </p:spPr>
        <p:txBody>
          <a:bodyPr/>
          <a:lstStyle/>
          <a:p>
            <a:pPr marL="114300" indent="0" algn="l" rtl="0">
              <a:lnSpc>
                <a:spcPct val="10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, serif"/>
              </a:rPr>
              <a:t>Requisitos para la aplicación de la política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l" rtl="0">
              <a:lnSpc>
                <a:spcPct val="100000"/>
              </a:lnSpc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lnSpc>
                <a:spcPct val="100000"/>
              </a:lnSpc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La aprobación de la Alta Dirección.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lnSpc>
                <a:spcPct val="100000"/>
              </a:lnSpc>
            </a:pP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La revisión y difusión de la política se realizará a través de socializaciones a cargo del equipo técnico que se designe, de </a:t>
            </a:r>
            <a:r>
              <a:rPr lang="es-CO" sz="1800" dirty="0" err="1">
                <a:solidFill>
                  <a:srgbClr val="000000"/>
                </a:solidFill>
                <a:effectLst/>
                <a:latin typeface="Arial, serif"/>
              </a:rPr>
              <a:t>Cultunet</a:t>
            </a:r>
            <a:r>
              <a:rPr lang="es-CO" sz="1800" dirty="0">
                <a:solidFill>
                  <a:srgbClr val="000000"/>
                </a:solidFill>
                <a:effectLst/>
                <a:latin typeface="Arial, serif"/>
              </a:rPr>
              <a:t> y de la página web institucional. En esta última, todas las personas tanto internas como externas a la entidad pueden acceder al documento que contiene la política de cumplimiento normativo.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077856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Difusión y gestión del conocimiento del Decreto 610 de 2022 </a:t>
            </a:r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MGJA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46637" y="917187"/>
            <a:ext cx="6227807" cy="3864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400050">
              <a:buAutoNum type="romanUcPeriod"/>
            </a:pPr>
            <a:r>
              <a:rPr lang="es-CO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Comité Intersectorial de Coordinación Jurídica del Sector Cultura, Recreación y Deporte:</a:t>
            </a:r>
          </a:p>
          <a:p>
            <a:pPr marL="114300" indent="0">
              <a:buNone/>
            </a:pPr>
            <a:endParaRPr lang="es-CO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- ACTA No. 01 de 16 de marzo de 2023 -  PRIMERA SESIÓN ORDINARIA Orfeo 20231100132983</a:t>
            </a:r>
          </a:p>
          <a:p>
            <a:pPr marL="114300" indent="0">
              <a:buNone/>
            </a:pPr>
            <a:endParaRPr lang="es-CO" sz="18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l">
              <a:buNone/>
            </a:pPr>
            <a:r>
              <a:rPr lang="es-CO" sz="1800" b="0" i="0" u="none" strike="noStrike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- ACTA No. 03 de </a:t>
            </a:r>
            <a:r>
              <a:rPr lang="es-MX" sz="1800" b="0" i="0" u="none" strike="noStrike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15 de junio de 2023 - </a:t>
            </a:r>
            <a:r>
              <a:rPr lang="es-CO" sz="1800" b="0" i="0" u="none" strike="noStrike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SEGUNDA SESIÓN ORDINARIA Orfeo 20231100268343</a:t>
            </a:r>
            <a:endParaRPr lang="es-ES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rtl="0">
              <a:buNone/>
            </a:pP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rtl="0">
              <a:buNone/>
            </a:pPr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</a:rPr>
              <a:t>- ACTA No. 05 de 14 de septiembre de 2023 – TERCERA SESIÓN ORDINARIA – Presentación avance implementación </a:t>
            </a: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rtl="0"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endParaRPr lang="es-CO" dirty="0">
              <a:solidFill>
                <a:srgbClr val="000000"/>
              </a:solidFill>
              <a:latin typeface="Arial, serif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782866-7849-5268-05FC-3B199617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776412"/>
            <a:ext cx="2134937" cy="21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4971C3E-A2D6-412C-A7F8-05A6FCC0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44" y="849085"/>
            <a:ext cx="5845628" cy="2960915"/>
          </a:xfrm>
        </p:spPr>
        <p:txBody>
          <a:bodyPr>
            <a:normAutofit/>
          </a:bodyPr>
          <a:lstStyle/>
          <a:p>
            <a:pPr algn="ctr"/>
            <a:br>
              <a:rPr lang="es-CO" sz="5400" dirty="0">
                <a:latin typeface="Algerian" panose="04020705040A02060702" pitchFamily="82" charset="0"/>
              </a:rPr>
            </a:br>
            <a:r>
              <a:rPr lang="es-CO" sz="6000" dirty="0">
                <a:solidFill>
                  <a:schemeClr val="tx1"/>
                </a:solidFill>
                <a:latin typeface="Algerian" panose="04020705040A02060702" pitchFamily="8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833411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Difusión y gestión del conocimiento del Decreto 610 de 2022 </a:t>
            </a:r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MGJA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83060" y="827903"/>
            <a:ext cx="6091882" cy="3892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5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II.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Internamente en la SCRD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CO" sz="1800" b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-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Avances circular 17 implementación MGJA,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Acta de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21 de junio de 2023 Orfeo 20231100287683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( SJD - Oficina Asesora de Planeación – Designados Diplomado y Oficina Jurídica de la SCRD)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– Designados d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Diplomado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Compliance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Público Entidades del Sector Central: 2 profesionales de la Oficina Asesora de Planeación – Lucila Guerrero – Nelson Javier Velandia y 1 profesional del Grupo Interno de contratos- Angela Patricia Carrillo.</a:t>
            </a:r>
          </a:p>
          <a:p>
            <a:pPr marL="114300" indent="0" rtl="0"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endParaRPr lang="es-CO" dirty="0">
              <a:solidFill>
                <a:srgbClr val="000000"/>
              </a:solidFill>
              <a:latin typeface="Arial, serif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ED2B93-80D1-6FB3-F49E-01D54A0D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28" y="2126391"/>
            <a:ext cx="2009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Difusión y gestión del conocimiento del Decreto 610 de 2022 </a:t>
            </a:r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MGJA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83060" y="827903"/>
            <a:ext cx="3978876" cy="3892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5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II.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Internamente en la SCRD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- El 24 de julio de 2023 en la reunión No. 23 del Comité Institucional de Gestión y Desempeño, se presentó el contexto del MGJA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Orfeo 20231700310513.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 algn="just" rtl="0">
              <a:buNone/>
            </a:pP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rtl="0"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endParaRPr lang="es-CO" dirty="0">
              <a:solidFill>
                <a:srgbClr val="000000"/>
              </a:solidFill>
              <a:latin typeface="Arial, serif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0FDB11-3E4F-2C92-CB46-2E19FFB9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66" y="1438016"/>
            <a:ext cx="4086141" cy="26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Difusión y gestión del conocimiento del Decreto 610 de 2022 </a:t>
            </a:r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MGJA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347784" y="827903"/>
            <a:ext cx="6561437" cy="4114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lnSpc>
                <a:spcPct val="15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II.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Internamente en la SCRD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es-MX" u="sng" dirty="0">
                <a:solidFill>
                  <a:schemeClr val="tx1"/>
                </a:solidFill>
                <a:latin typeface="Arial Narrow" panose="020B0606020202030204" pitchFamily="34" charset="0"/>
              </a:rPr>
              <a:t>Sobre Conflicto de Intereses </a:t>
            </a: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En el marco del “Plan Institucional de Capacitación” y del “Plan de Integridad”, se desarrolló el 30 de agosto de 2023, una charla virtual sobre “Conflicto de Intereses” donde se dio además el contexto del MGJA.</a:t>
            </a:r>
          </a:p>
          <a:p>
            <a:pPr marL="114300" indent="0">
              <a:buNone/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Publicación en CULTUNET  </a:t>
            </a:r>
            <a:r>
              <a:rPr lang="es-MX" b="0" i="0" strike="noStrike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Conformación del órgano de cumplimiento normativo</a:t>
            </a:r>
            <a:r>
              <a:rPr lang="es-MX" b="0" i="0" strike="noStrike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s-MX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Dentro de las estrategias para la implementación del Modelo Gestión Jurídica Anticorrupción - MGJA   la SCRD adoptó la conformación del “Órgano de Cumplimiento Normativo”. 31 de agosto de 2023</a:t>
            </a:r>
            <a:endParaRPr lang="es-MX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4"/>
              </a:rPr>
              <a:t>https://intranet.culturarecreacionydeporte.gov.co/informacion-institucional/conformacion-del-organo-de-cumplimiento-normativo</a:t>
            </a:r>
            <a:r>
              <a:rPr lang="es-E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114300" indent="0" rtl="0">
              <a:buNone/>
            </a:pP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rtl="0">
              <a:buNone/>
            </a:pPr>
            <a:b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endParaRPr lang="es-CO" sz="180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00000"/>
              </a:lnSpc>
              <a:buNone/>
            </a:pPr>
            <a:endParaRPr lang="es-CO" dirty="0">
              <a:solidFill>
                <a:srgbClr val="000000"/>
              </a:solidFill>
              <a:latin typeface="Arial, serif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F8BAE5-B8DD-FB92-B5ED-83999E986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5" y="1890583"/>
            <a:ext cx="2001793" cy="17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Difusión y gestión del conocimiento del Decreto 610 de 2022 </a:t>
            </a:r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MGJA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829697" y="917187"/>
            <a:ext cx="5857104" cy="4025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lnSpc>
                <a:spcPct val="150000"/>
              </a:lnSpc>
              <a:buNone/>
            </a:pPr>
            <a:r>
              <a:rPr lang="es-CO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II.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Internamente en la SCRD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En el marco del </a:t>
            </a:r>
            <a:r>
              <a:rPr lang="es-MX" b="1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Plan Institucional de Capacitación</a:t>
            </a:r>
            <a:r>
              <a:rPr lang="es-MX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 y del </a:t>
            </a:r>
            <a:r>
              <a:rPr lang="es-MX" b="1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Plan de Integridad</a:t>
            </a:r>
            <a:r>
              <a:rPr lang="es-MX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, el 28 de agosto de 2023 se realizó el </a:t>
            </a:r>
            <a:r>
              <a:rPr lang="es-MX" b="1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taller presencial Fortalecimiento habilidades del grupo Gestores de Integridad.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</a:rPr>
              <a:t>Los gestores de integridad resaltan los valores, esta semana en los 3 de la semana presentan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“la integridad” </a:t>
            </a:r>
            <a:r>
              <a:rPr lang="es-CO" sz="1000" dirty="0">
                <a:solidFill>
                  <a:srgbClr val="000000"/>
                </a:solidFill>
                <a:latin typeface="Arial, serif"/>
                <a:hlinkClick r:id="rId4"/>
              </a:rPr>
              <a:t>https://intranet.culturarecreacionydeporte.gov.co/informacion-institucional/enterate-de-los-tres-temas-mas-importantes-de-la-semana-7</a:t>
            </a:r>
            <a:r>
              <a:rPr lang="es-CO" sz="1000" dirty="0">
                <a:solidFill>
                  <a:srgbClr val="000000"/>
                </a:solidFill>
                <a:latin typeface="Arial, serif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97635B-B17E-AC23-55FB-296300411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46" t="-200" r="18647" b="23608"/>
          <a:stretch/>
        </p:blipFill>
        <p:spPr>
          <a:xfrm>
            <a:off x="210065" y="1277664"/>
            <a:ext cx="2137720" cy="25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6572" y="200721"/>
            <a:ext cx="5090985" cy="71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1900" b="1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Preparación Institucional que incluye la conformación del órgano de cumplimiento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br>
              <a:rPr lang="es-CO" sz="1800" b="0" i="0" u="none" strike="noStrike" baseline="0" dirty="0">
                <a:solidFill>
                  <a:srgbClr val="000000"/>
                </a:solidFill>
                <a:latin typeface="Muli"/>
              </a:rPr>
            </a:br>
            <a:endParaRPr lang="es-CO" sz="19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33632" y="1124464"/>
            <a:ext cx="8452022" cy="3707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El 24 de julio de 2023 en la reunión No. 23 del Comité Institucional de Gestión y Desempeño, Orfeo 20231700310513, se aprobó por unanimidad</a:t>
            </a:r>
          </a:p>
          <a:p>
            <a:pPr marL="114300" indent="0" algn="just">
              <a:buNone/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(i) la </a:t>
            </a:r>
            <a:r>
              <a:rPr lang="es-MX" b="0" i="0" strike="noStrike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Conformación del órgano de cumplimiento normativo</a:t>
            </a:r>
            <a:r>
              <a:rPr lang="es-MX" b="0" i="0" strike="noStrike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s-MX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Orfeo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20231100340463</a:t>
            </a:r>
            <a:endParaRPr lang="es-MX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s-CO" dirty="0" err="1">
                <a:solidFill>
                  <a:schemeClr val="tx1"/>
                </a:solidFill>
                <a:latin typeface="Arial Narrow" panose="020B0606020202030204" pitchFamily="34" charset="0"/>
              </a:rPr>
              <a:t>ii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) Se realizó la </a:t>
            </a: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Declaración pública del cumplimiento en donde se deja constancia de la manifestación expresa de la alta dirección de su compromiso irrestricto y convicción permanente de cumplir todas las normas jurídicas de integridad, transparencia y lucha contra la corrupción administrativa y en especial observar un comportamiento coherente con los máximos principios éticos del buen servicio público en el marco del artículo 9 del Decreto 610 de 2022.</a:t>
            </a: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1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56478"/>
            <a:ext cx="8520600" cy="579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LO CONFORMAN?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06627" y="1013255"/>
            <a:ext cx="7426411" cy="3558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1.  Subsecretario/a de Gobernanza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2. Subsecretario/a Distrital de Cultura Ciudadana y Gestión del Conocimiento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3. Director/a de Gestión Corporativa y Relación con el Ciudadano.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4. Director/a de Arte, Cultura y Patrimonio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5. Director/a de Lectura y Bibliotecas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6. Jefe Oficina Jurídica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7. Jefe/a de la Oficina Asesora de Planeación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8. Jefe de Control Disciplinario Interno.</a:t>
            </a:r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14300" indent="0" algn="just" rtl="0">
              <a:lnSpc>
                <a:spcPct val="115000"/>
              </a:lnSpc>
              <a:buNone/>
            </a:pPr>
            <a:r>
              <a:rPr lang="es-ES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9.  Un/a gestor/a de integridad. (Orlando Emiro Diaz- Guillermo Adolfo Rosas)</a:t>
            </a:r>
            <a:endParaRPr lang="es-MX" sz="2000" b="0" dirty="0">
              <a:solidFill>
                <a:srgbClr val="7030A0"/>
              </a:solidFill>
              <a:effectLst/>
              <a:latin typeface="Arial Narrow" panose="020B0606020202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11590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2523</Words>
  <Application>Microsoft Office PowerPoint</Application>
  <PresentationFormat>Presentación en pantalla (16:9)</PresentationFormat>
  <Paragraphs>150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Arial, serif</vt:lpstr>
      <vt:lpstr>Arial Narrow</vt:lpstr>
      <vt:lpstr>Calibri</vt:lpstr>
      <vt:lpstr>Muli</vt:lpstr>
      <vt:lpstr>Roboto</vt:lpstr>
      <vt:lpstr>Algerian</vt:lpstr>
      <vt:lpstr>Times New Roman</vt:lpstr>
      <vt:lpstr>Simple Light</vt:lpstr>
      <vt:lpstr> Informe avance implementación MGJA DECRETO DISTRITAL 610 DE 2022</vt:lpstr>
      <vt:lpstr>Presentación de PowerPoint</vt:lpstr>
      <vt:lpstr>Difusión y gestión del conocimiento del Decreto 610 de 2022 MGJA</vt:lpstr>
      <vt:lpstr>Difusión y gestión del conocimiento del Decreto 610 de 2022 MGJA</vt:lpstr>
      <vt:lpstr>Difusión y gestión del conocimiento del Decreto 610 de 2022 MGJA</vt:lpstr>
      <vt:lpstr>Difusión y gestión del conocimiento del Decreto 610 de 2022 MGJA</vt:lpstr>
      <vt:lpstr>Difusión y gestión del conocimiento del Decreto 610 de 2022 MGJA</vt:lpstr>
      <vt:lpstr>Preparación Institucional que incluye la conformación del órgano de cumplimiento          </vt:lpstr>
      <vt:lpstr>¿QUIÉNES LO CONFORMAN? </vt:lpstr>
      <vt:lpstr>¿QUIÉNES LO CONFORMAN? </vt:lpstr>
      <vt:lpstr>Órgano de Cumplimiento </vt:lpstr>
      <vt:lpstr>Órgano de Cumplimiento </vt:lpstr>
      <vt:lpstr>Alta dirección </vt:lpstr>
      <vt:lpstr>Alta dirección </vt:lpstr>
      <vt:lpstr>Política de cumplimiento          </vt:lpstr>
      <vt:lpstr>INTRODUCCIÓN</vt:lpstr>
      <vt:lpstr>Presentación de PowerPoint</vt:lpstr>
      <vt:lpstr>RESPONSABLES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PRODUCCIÓN NORMATIVA DESARROLLO - REGULATORIO</dc:title>
  <dc:creator>Martha Reyes Castillo</dc:creator>
  <cp:lastModifiedBy>MARTHA REYES CASTILLO Reyes Castillo</cp:lastModifiedBy>
  <cp:revision>33</cp:revision>
  <dcterms:modified xsi:type="dcterms:W3CDTF">2023-09-12T23:11:08Z</dcterms:modified>
</cp:coreProperties>
</file>