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i8fAumGuzrSH3+cgxRzz6kNMik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165FAB-B218-4B82-9B2D-FD0C62CD3B2A}">
  <a:tblStyle styleId="{C9165FAB-B218-4B82-9B2D-FD0C62CD3B2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  <a:fill>
          <a:solidFill>
            <a:schemeClr val="dk1">
              <a:alpha val="20000"/>
            </a:schemeClr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chemeClr val="dk1">
              <a:alpha val="20000"/>
            </a:schemeClr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1CF989E6-7EDD-4F61-9194-5115E022A998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chemeClr val="accent3">
              <a:alpha val="20000"/>
            </a:schemeClr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B9BB2BE4-58C8-4B0E-962D-FB7CDB3335B3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ydi Marcela Gomez contreras" userId="41d0682e6af12ced" providerId="LiveId" clId="{0B23D5AC-C694-4869-9C46-D6018EB31C7D}"/>
    <pc:docChg chg="modSld">
      <pc:chgData name="Leydi Marcela Gomez contreras" userId="41d0682e6af12ced" providerId="LiveId" clId="{0B23D5AC-C694-4869-9C46-D6018EB31C7D}" dt="2023-06-30T09:50:20.793" v="1" actId="20577"/>
      <pc:docMkLst>
        <pc:docMk/>
      </pc:docMkLst>
      <pc:sldChg chg="modSp">
        <pc:chgData name="Leydi Marcela Gomez contreras" userId="41d0682e6af12ced" providerId="LiveId" clId="{0B23D5AC-C694-4869-9C46-D6018EB31C7D}" dt="2023-06-30T09:50:20.793" v="1" actId="20577"/>
        <pc:sldMkLst>
          <pc:docMk/>
          <pc:sldMk cId="0" sldId="256"/>
        </pc:sldMkLst>
        <pc:graphicFrameChg chg="modGraphic">
          <ac:chgData name="Leydi Marcela Gomez contreras" userId="41d0682e6af12ced" providerId="LiveId" clId="{0B23D5AC-C694-4869-9C46-D6018EB31C7D}" dt="2023-06-30T09:50:20.793" v="1" actId="20577"/>
          <ac:graphicFrameMkLst>
            <pc:docMk/>
            <pc:sldMk cId="0" sldId="256"/>
            <ac:graphicFrameMk id="8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e1579574c2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0" name="Google Shape;110;g1e1579574c2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4270434675"/>
              </p:ext>
            </p:extLst>
          </p:nvPr>
        </p:nvGraphicFramePr>
        <p:xfrm>
          <a:off x="-1" y="-2"/>
          <a:ext cx="12192000" cy="872825"/>
        </p:xfrm>
        <a:graphic>
          <a:graphicData uri="http://schemas.openxmlformats.org/drawingml/2006/table">
            <a:tbl>
              <a:tblPr>
                <a:noFill/>
                <a:tableStyleId>{C9165FAB-B218-4B82-9B2D-FD0C62CD3B2A}</a:tableStyleId>
              </a:tblPr>
              <a:tblGrid>
                <a:gridCol w="1080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3100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s-CO" sz="800" u="none" strike="noStrike" cap="none"/>
                        <a:t> 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PROCESO GESTIÓN DE LA FORMULACIÓN Y SEGUIMIENTO DE POLÍTICAS PÚBLICAS</a:t>
                      </a:r>
                      <a:endParaRPr sz="1600" b="1" i="0" u="none" strike="noStrike" cap="none" dirty="0">
                        <a:solidFill>
                          <a:srgbClr val="75707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Código: FPP-CP-01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25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Versión: 02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Fecha: 29/06/2023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0324" y="76453"/>
            <a:ext cx="764075" cy="760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7100A787-E777-469D-8187-BCC7DFCC389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6708"/>
          <a:stretch/>
        </p:blipFill>
        <p:spPr>
          <a:xfrm>
            <a:off x="-1" y="1311627"/>
            <a:ext cx="12160870" cy="4234746"/>
          </a:xfrm>
          <a:prstGeom prst="rect">
            <a:avLst/>
          </a:prstGeom>
        </p:spPr>
      </p:pic>
      <p:sp>
        <p:nvSpPr>
          <p:cNvPr id="6" name="CuadroTexto 2">
            <a:extLst>
              <a:ext uri="{FF2B5EF4-FFF2-40B4-BE49-F238E27FC236}">
                <a16:creationId xmlns:a16="http://schemas.microsoft.com/office/drawing/2014/main" id="{52B8298C-941C-4B97-8DA6-C17696395001}"/>
              </a:ext>
            </a:extLst>
          </p:cNvPr>
          <p:cNvSpPr txBox="1"/>
          <p:nvPr/>
        </p:nvSpPr>
        <p:spPr>
          <a:xfrm>
            <a:off x="10114823" y="6432123"/>
            <a:ext cx="35007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800" dirty="0">
                <a:latin typeface="Arial" panose="020B0604020202020204" pitchFamily="34" charset="0"/>
                <a:cs typeface="Arial" panose="020B0604020202020204" pitchFamily="34" charset="0"/>
              </a:rPr>
              <a:t>GMC-MN-01-FR-01</a:t>
            </a:r>
            <a:r>
              <a:rPr lang="es-CO" sz="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–v2-09/05/2023</a:t>
            </a:r>
            <a:endParaRPr lang="es-CO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0" y="0"/>
            <a:ext cx="12192000" cy="634381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O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GESTIÓN DE LA FORMULACIÓN Y SEGUIMIENTO DE POLÍTICAS PÚBLICAS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4" name="Google Shape;94;p2"/>
          <p:cNvGraphicFramePr/>
          <p:nvPr>
            <p:extLst>
              <p:ext uri="{D42A27DB-BD31-4B8C-83A1-F6EECF244321}">
                <p14:modId xmlns:p14="http://schemas.microsoft.com/office/powerpoint/2010/main" val="1256768398"/>
              </p:ext>
            </p:extLst>
          </p:nvPr>
        </p:nvGraphicFramePr>
        <p:xfrm>
          <a:off x="-2" y="2215354"/>
          <a:ext cx="12192000" cy="3205965"/>
        </p:xfrm>
        <a:graphic>
          <a:graphicData uri="http://schemas.openxmlformats.org/drawingml/2006/table">
            <a:tbl>
              <a:tblPr firstRow="1" bandRow="1">
                <a:noFill/>
                <a:tableStyleId>{1CF989E6-7EDD-4F61-9194-5115E022A998}</a:tableStyleId>
              </a:tblPr>
              <a:tblGrid>
                <a:gridCol w="6129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14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s-CO" sz="18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ALCANCE</a:t>
                      </a:r>
                      <a:endParaRPr sz="1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b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Inicia con el análisis de viabilidad y pertinencia para la formulación de la política pública, implementación, seguimiento y evaluación de la misma y finaliza con la toma de decisiones y acciones de mejora.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CO" sz="18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LÍDER DEL PROCESO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 dirty="0">
                        <a:solidFill>
                          <a:srgbClr val="AEABAB"/>
                        </a:solidFill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s-CO" sz="1600" b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Subsecretaría Distrital de Cultura Ciudadana y Gestión del Conocimiento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s-CO" sz="1600" b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Subsecretaría de Gobernanza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s-CO" sz="1600" b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Direcciones Misionales responsables de Política Pública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s-CO" sz="1600" b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Oficina Asesora de Planeación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s-CO" sz="18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POLÍTICAS DEL MIPG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EABAB"/>
                        </a:buClr>
                        <a:buSzPts val="1800"/>
                        <a:buFont typeface="Calibri"/>
                        <a:buNone/>
                      </a:pPr>
                      <a:r>
                        <a:rPr lang="es-CO" sz="16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El proceso no tiene a cargo el liderazgo de políticas de MIPG, sin embargo, aporta de manera transversal.</a:t>
                      </a:r>
                      <a:endParaRPr sz="16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EABAB"/>
                        </a:buClr>
                        <a:buSzPts val="1800"/>
                        <a:buFont typeface="Calibri"/>
                        <a:buNone/>
                      </a:pPr>
                      <a:endParaRPr sz="16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lt1">
                        <a:alpha val="2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5" name="Google Shape;95;p2"/>
          <p:cNvGraphicFramePr/>
          <p:nvPr/>
        </p:nvGraphicFramePr>
        <p:xfrm>
          <a:off x="11" y="5421328"/>
          <a:ext cx="12192025" cy="1436650"/>
        </p:xfrm>
        <a:graphic>
          <a:graphicData uri="http://schemas.openxmlformats.org/drawingml/2006/table">
            <a:tbl>
              <a:tblPr firstRow="1" bandRow="1">
                <a:noFill/>
                <a:tableStyleId>{1CF989E6-7EDD-4F61-9194-5115E022A998}</a:tableStyleId>
              </a:tblPr>
              <a:tblGrid>
                <a:gridCol w="364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8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6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O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OBJETIVOS ESTRATÉGICOS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CO" sz="1600" b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Ver Resolución No. 153 “Por la cual se actualiza la plataforma estratégica para la Secretaría Distrital de Cultura, Recreación y Deporte” 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6" name="Google Shape;96;p2"/>
          <p:cNvGraphicFramePr/>
          <p:nvPr/>
        </p:nvGraphicFramePr>
        <p:xfrm>
          <a:off x="0" y="730813"/>
          <a:ext cx="12192025" cy="1484525"/>
        </p:xfrm>
        <a:graphic>
          <a:graphicData uri="http://schemas.openxmlformats.org/drawingml/2006/table">
            <a:tbl>
              <a:tblPr firstRow="1" bandRow="1">
                <a:noFill/>
                <a:tableStyleId>{1CF989E6-7EDD-4F61-9194-5115E022A998}</a:tableStyleId>
              </a:tblPr>
              <a:tblGrid>
                <a:gridCol w="190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4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s-CO" sz="1600" b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OBJETIVO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EABAB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b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Promover la garantía de los derechos culturales y de las prácticas recreo deportivas de los grupos de valor de la SCRD mediante la formulación, implementación, seguimiento y evaluación de políticas públicas del sector para fomentar su participación en la vida cultural de la ciudad y mejorar su calidad de vida.</a:t>
                      </a:r>
                      <a:endParaRPr sz="1600" b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/>
          <p:nvPr/>
        </p:nvSpPr>
        <p:spPr>
          <a:xfrm>
            <a:off x="0" y="0"/>
            <a:ext cx="12192000" cy="61262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CO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GESTIÓN DE LA FORMULACIÓN Y SEGUIMIENTO DE POLÍTICAS PÚBLICAS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2" name="Google Shape;102;p3"/>
          <p:cNvGraphicFramePr/>
          <p:nvPr/>
        </p:nvGraphicFramePr>
        <p:xfrm>
          <a:off x="0" y="612630"/>
          <a:ext cx="12192000" cy="6245375"/>
        </p:xfrm>
        <a:graphic>
          <a:graphicData uri="http://schemas.openxmlformats.org/drawingml/2006/table">
            <a:tbl>
              <a:tblPr firstRow="1" bandRow="1">
                <a:noFill/>
                <a:tableStyleId>{1CF989E6-7EDD-4F61-9194-5115E022A998}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6925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ENTORNO ESPECÍFICO DEL PROCESO 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Normatividad</a:t>
                      </a:r>
                      <a:endParaRPr sz="16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Riesgos identificados</a:t>
                      </a:r>
                      <a:endParaRPr sz="16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Controles existentes</a:t>
                      </a:r>
                      <a:endParaRPr sz="16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8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Ver normograma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Ver mapa de riesgos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Ver actividades de control en los procedimientos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25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b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RECURSOS DEL PROCESO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chemeClr val="lt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Humanos</a:t>
                      </a:r>
                      <a:endParaRPr sz="16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Tecnológicos</a:t>
                      </a:r>
                      <a:endParaRPr sz="16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Documentos</a:t>
                      </a:r>
                      <a:endParaRPr sz="16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8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Secretaria, Subsecretarios, </a:t>
                      </a:r>
                      <a:r>
                        <a:rPr lang="es-CO" sz="16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Director</a:t>
                      </a:r>
                      <a:r>
                        <a:rPr lang="es-CO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es,</a:t>
                      </a:r>
                      <a:r>
                        <a:rPr lang="es-CO" sz="16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Subdirectores, profesionales, auxiliar</a:t>
                      </a:r>
                      <a:r>
                        <a:rPr lang="es-CO" sz="16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es </a:t>
                      </a:r>
                      <a:r>
                        <a:rPr lang="es-CO" sz="16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administrativos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Equipo de cómputo, internet, software ofimático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 listado de documentos de la SCRD-Cultunet</a:t>
                      </a:r>
                      <a:endParaRPr sz="16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0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MEDICIÓN DEL PROCESO – 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INDICADORES 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solidFill>
                      <a:schemeClr val="l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CO" sz="16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Ver herramienta de administración de indicadores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Google Shape;107;p4"/>
          <p:cNvGraphicFramePr/>
          <p:nvPr>
            <p:extLst>
              <p:ext uri="{D42A27DB-BD31-4B8C-83A1-F6EECF244321}">
                <p14:modId xmlns:p14="http://schemas.microsoft.com/office/powerpoint/2010/main" val="630696800"/>
              </p:ext>
            </p:extLst>
          </p:nvPr>
        </p:nvGraphicFramePr>
        <p:xfrm>
          <a:off x="0" y="0"/>
          <a:ext cx="12192000" cy="6857550"/>
        </p:xfrm>
        <a:graphic>
          <a:graphicData uri="http://schemas.openxmlformats.org/drawingml/2006/table">
            <a:tbl>
              <a:tblPr>
                <a:noFill/>
                <a:tableStyleId>{1CF989E6-7EDD-4F61-9194-5115E022A998}</a:tableStyleId>
              </a:tblPr>
              <a:tblGrid>
                <a:gridCol w="123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0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7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8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450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PROVEEDOR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Interno /Externo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ENTRADA - INSUMO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CICLO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PHVA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ACTIVIDADES CLAVES DEL PROCESO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SALIDAS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Productos-Servicios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GRUPOS DE VALOR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Interno     /Externo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175"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Grupos de valor </a:t>
                      </a: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interesados en la gestión de políticas públicas del sector</a:t>
                      </a:r>
                      <a:endParaRPr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Secretaria Distrital de Planeación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Alcaldía Mayor de Bogotá</a:t>
                      </a:r>
                      <a:endParaRPr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Coordinación sectorial 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Externo</a:t>
                      </a:r>
                      <a:endParaRPr sz="120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Necesidades sustentadas en barreras frente al disfrute de los derechos culturales y recreo deportivos por parte de la población</a:t>
                      </a:r>
                      <a:endParaRPr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Lineamientos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Líneas base de información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Identificación a priori de la situación problemática 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Plan de Desarrollo Distrital / Nacional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Diagnósticos 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Información documental 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Metodología</a:t>
                      </a:r>
                      <a:endParaRPr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Políticas Nacionales relacionadas con la necesidad a atender</a:t>
                      </a:r>
                      <a:endParaRPr sz="120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999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8999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Analizar la viabilidad y pertinencia para la </a:t>
                      </a:r>
                      <a:r>
                        <a:rPr lang="es-CO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f</a:t>
                      </a: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ormulación de la política pública</a:t>
                      </a:r>
                      <a:endParaRPr/>
                    </a:p>
                    <a:p>
                      <a:pPr marL="351449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Identificar necesidades</a:t>
                      </a:r>
                      <a:endParaRPr/>
                    </a:p>
                    <a:p>
                      <a:pPr marL="351449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Identificar, validar y delimitar la problemática a tratar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351449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Identificar objetivos y/o propósitos de la política</a:t>
                      </a:r>
                      <a:endParaRPr/>
                    </a:p>
                    <a:p>
                      <a:pPr marL="17999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Documento de propuesta de formulación Política Pública</a:t>
                      </a:r>
                      <a:endParaRPr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Documento de diagnóstico e identificación de factores estratégicos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Concepto técnico de viabilidad de instancias de coordinación sectorial y de la SDP</a:t>
                      </a:r>
                      <a:endParaRPr sz="120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Secretaria Distrital de Planeación </a:t>
                      </a:r>
                      <a:endParaRPr sz="120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Externo</a:t>
                      </a:r>
                      <a:endParaRPr sz="120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9300">
                <a:tc>
                  <a:txBody>
                    <a:bodyPr/>
                    <a:lstStyle/>
                    <a:p>
                      <a:pPr marL="171450" marR="0" lvl="0" indent="-952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Secretaria Distrital de Planeación 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Proceso de Gestión de la Formulación y seguimiento de Políticas Públicas 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Interno</a:t>
                      </a:r>
                      <a:endParaRPr sz="120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Documento de propuesta de formulación Política Pública 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Concepto técnico de viabilidad de instancias de coordinación sectorial y de la SDP</a:t>
                      </a:r>
                      <a:endParaRPr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Documento de diagnóstico e identificación de factores estratégicos y propuesta inicial de estructura</a:t>
                      </a:r>
                      <a:endParaRPr sz="120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 sz="120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Gestionar la formulación de la política pública liderada por la Secretaria Distrital de Cultura Recreación y Deporte o de otras entidades, acorde con la metodología definida</a:t>
                      </a:r>
                      <a:endParaRPr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Identificación objetivo general y objetivos específicos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Matriz de Plan de Acción con fichas de indicador de producto y resultados 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Documento CONPES D.C. o Decreto Intersectorial o Decreto Sectorial.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Proceso de Formulación y Seguimiento de Políticas Públicas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Secretaria Distrital de Planeación 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Entidades públicas y privadas que participan en la implementación de la política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Ciudadanía 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Interno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Externo </a:t>
                      </a:r>
                      <a:endParaRPr sz="120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" name="Google Shape;112;g1e1579574c2_0_23"/>
          <p:cNvGraphicFramePr/>
          <p:nvPr>
            <p:extLst>
              <p:ext uri="{D42A27DB-BD31-4B8C-83A1-F6EECF244321}">
                <p14:modId xmlns:p14="http://schemas.microsoft.com/office/powerpoint/2010/main" val="1706615148"/>
              </p:ext>
            </p:extLst>
          </p:nvPr>
        </p:nvGraphicFramePr>
        <p:xfrm>
          <a:off x="0" y="1"/>
          <a:ext cx="12192025" cy="6858000"/>
        </p:xfrm>
        <a:graphic>
          <a:graphicData uri="http://schemas.openxmlformats.org/drawingml/2006/table">
            <a:tbl>
              <a:tblPr>
                <a:noFill/>
                <a:tableStyleId>{1CF989E6-7EDD-4F61-9194-5115E022A998}</a:tableStyleId>
              </a:tblPr>
              <a:tblGrid>
                <a:gridCol w="149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3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7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8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97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PROVEEDOR</a:t>
                      </a:r>
                      <a:endParaRPr sz="1200" b="1" i="0" u="none" strike="noStrike" cap="non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Interno /Externo</a:t>
                      </a:r>
                      <a:endParaRPr sz="1200" b="1" i="0" u="none" strike="noStrike" cap="non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ENTRADA - INSUMO</a:t>
                      </a:r>
                      <a:endParaRPr sz="1200" b="1" i="0" u="none" strike="noStrike" cap="non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CICLO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PHVA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ACTIVIDADES CLAVES DEL PROCESO</a:t>
                      </a:r>
                      <a:endParaRPr sz="1200" b="1" i="0" u="none" strike="noStrike" cap="non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SALIDAS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Productos-Servicios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GRUPOS DE VALOR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Interno     /Externo</a:t>
                      </a:r>
                      <a:endParaRPr sz="1200" b="1" i="0" u="none" strike="noStrike" cap="non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3075"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Secretaría de Planeación</a:t>
                      </a:r>
                      <a:endParaRPr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Secretaría Jurídica</a:t>
                      </a:r>
                      <a:endParaRPr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Proceso de Gestión de la Formulación y seguimiento de Políticas Públicas 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Interno</a:t>
                      </a:r>
                      <a:endParaRPr sz="120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Documento CONPES D.C. o Decreto Intersectorial o Decreto Sectorial</a:t>
                      </a:r>
                      <a:endParaRPr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Matriz de Plan de Acción con fichas de indicador de producto y resultados 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</a:t>
                      </a:r>
                      <a:endParaRPr sz="120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Gestionar la implementación de la política pública liderada por la Secretaria Distrital de Cultura Recreación y Deporte o de otras entidades, </a:t>
                      </a:r>
                      <a:r>
                        <a:rPr lang="es-CO" sz="12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 partir de los planes de acción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Productos implementados (bienes y servicios)</a:t>
                      </a:r>
                      <a:endParaRPr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Alianzas nuevas y concertadas</a:t>
                      </a:r>
                      <a:endParaRPr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Estrategias de apropiación de la política</a:t>
                      </a:r>
                      <a:endParaRPr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Armonización presupuestal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Ciudadanía</a:t>
                      </a:r>
                      <a:endParaRPr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lang="es-CO" sz="120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Grupos de valor </a:t>
                      </a: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interesados en la gestión de políticas públicas del sector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Externo</a:t>
                      </a:r>
                      <a:endParaRPr sz="120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7000"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Proceso de Gestión de la Formulación y seguimiento de Políticas Públicas 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Entidades que participan en la implementación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Externo</a:t>
                      </a:r>
                      <a:endParaRPr sz="120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Matriz de Plan de Acción con fichas de indicador de producto y resultados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Reportes cuantitativos y cualitativos de los productos del plan de acción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</a:t>
                      </a:r>
                      <a:endParaRPr sz="120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Realizar seguimiento y evaluación de la política </a:t>
                      </a:r>
                      <a:r>
                        <a:rPr lang="es-MX" sz="12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pública liderada por la Secretaria Distrital de Cultura Recreación y Deporte o de otras entidades.</a:t>
                      </a:r>
                      <a:endParaRPr dirty="0"/>
                    </a:p>
                  </a:txBody>
                  <a:tcPr marL="0" marR="0" marT="0" marB="0" anchor="ctr">
                    <a:lnL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Reporte consolidado de seguimiento del plan de acción a la política pública</a:t>
                      </a:r>
                      <a:endParaRPr dirty="0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Informes de seguimiento y/o evaluación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Ciudadanía 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Secretaria Distrital de Planeación 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Entidades públicas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Entes de control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Direccionamiento Estratégico (Rendición de Cuentas)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Externo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Interno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0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Proceso de Gestión de la Formulación y seguimiento de Políticas Públicas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Interno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Reporte consolidado de seguimiento del plan de acción a la política pública</a:t>
                      </a:r>
                      <a:endParaRPr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Informes de seguimiento y/o evaluación</a:t>
                      </a:r>
                      <a:endParaRPr/>
                    </a:p>
                  </a:txBody>
                  <a:tcPr marL="0" marR="0" marT="0" marB="0" anchor="ctr"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endParaRPr sz="120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Tomar acciones de mejoramiento frente al plan de acción de la política pública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Retroalimentación a los sectores responsables 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Plan de acción a la política pública actualizado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Entidades públicas de Distrito</a:t>
                      </a:r>
                      <a:endParaRPr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s-CO" sz="120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Grupos de valor </a:t>
                      </a:r>
                      <a:r>
                        <a:rPr lang="es-CO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interesados en la gestión de políticas públicas del sector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Externo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>
                    <a:lnT w="12700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oogle Shape;117;p6"/>
          <p:cNvGraphicFramePr/>
          <p:nvPr>
            <p:extLst>
              <p:ext uri="{D42A27DB-BD31-4B8C-83A1-F6EECF244321}">
                <p14:modId xmlns:p14="http://schemas.microsoft.com/office/powerpoint/2010/main" val="999009228"/>
              </p:ext>
            </p:extLst>
          </p:nvPr>
        </p:nvGraphicFramePr>
        <p:xfrm>
          <a:off x="255081" y="2726343"/>
          <a:ext cx="11632100" cy="4076357"/>
        </p:xfrm>
        <a:graphic>
          <a:graphicData uri="http://schemas.openxmlformats.org/drawingml/2006/table">
            <a:tbl>
              <a:tblPr firstRow="1" firstCol="1" bandRow="1">
                <a:noFill/>
                <a:tableStyleId>{C9165FAB-B218-4B82-9B2D-FD0C62CD3B2A}</a:tableStyleId>
              </a:tblPr>
              <a:tblGrid>
                <a:gridCol w="280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9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017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CO" sz="11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ELABORADO POR </a:t>
                      </a:r>
                      <a:endParaRPr sz="1100" b="1" i="1" u="none" strike="noStrike" cap="none">
                        <a:solidFill>
                          <a:srgbClr val="171616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9017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CO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APROBADO POR 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9017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CO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REVISADO OAP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9017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s-CO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AVALADO POR 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NOMBRE:</a:t>
                      </a:r>
                      <a:endParaRPr sz="10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1.Sandra Milena Aristizabal López</a:t>
                      </a:r>
                      <a:endParaRPr sz="10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2.Bryan Alexander Moreno Chaparro</a:t>
                      </a:r>
                      <a:endParaRPr sz="10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3.Ruth Yanina Bermúdez Rodriguez </a:t>
                      </a:r>
                      <a:endParaRPr sz="10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4.Wilson Enrique Ulstari</a:t>
                      </a:r>
                      <a:r>
                        <a:rPr lang="es-CO" sz="1000" b="0">
                          <a:latin typeface="Arial"/>
                          <a:ea typeface="Arial"/>
                          <a:cs typeface="Arial"/>
                          <a:sym typeface="Arial"/>
                        </a:rPr>
                        <a:t>z</a:t>
                      </a: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 Contreras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5.Angela Andrea Portela Dussan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6.Lynda Joana Peña Hurtado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7.Lady Carolina Hernandez Thiriat</a:t>
                      </a:r>
                      <a:endParaRPr sz="10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>
                          <a:latin typeface="Arial"/>
                          <a:ea typeface="Arial"/>
                          <a:cs typeface="Arial"/>
                          <a:sym typeface="Arial"/>
                        </a:rPr>
                        <a:t>8.Luz Juliethe Oyuela Moreno</a:t>
                      </a:r>
                      <a:endParaRPr sz="1000" b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901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NOMBRE:</a:t>
                      </a:r>
                      <a:br>
                        <a:rPr lang="es-CO" sz="1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s-CO" sz="1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Luis Felipe Calero </a:t>
                      </a:r>
                      <a:r>
                        <a:rPr lang="es-CO" sz="1000" u="none" strike="noStrike" cap="none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Gonzalez</a:t>
                      </a:r>
                      <a:endParaRPr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01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Jaime </a:t>
                      </a:r>
                      <a:r>
                        <a:rPr lang="es-CO" sz="1000" u="none" strike="noStrike" cap="none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Andres</a:t>
                      </a:r>
                      <a:r>
                        <a:rPr lang="es-CO" sz="1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Tenorio </a:t>
                      </a:r>
                      <a:r>
                        <a:rPr lang="es-CO" sz="1000" u="none" strike="noStrike" cap="none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Tascon</a:t>
                      </a:r>
                      <a:endParaRPr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01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Leonardo Garzón Ortiz</a:t>
                      </a:r>
                      <a:endParaRPr dirty="0"/>
                    </a:p>
                    <a:p>
                      <a:pPr marL="901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Rafael Eduardo Tamayo Franco</a:t>
                      </a:r>
                      <a:endParaRPr dirty="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901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NOMBRE: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01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Leydi Marcela Gómez Contreras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901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NOMBRE: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01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Carlos Alfonso Gaitán Sánchez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01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3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CARGO:</a:t>
                      </a:r>
                      <a:b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1.Profesional SDCCGC</a:t>
                      </a:r>
                      <a:endParaRPr sz="10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2.Contratista Subsecretaría de Gobernanza</a:t>
                      </a:r>
                      <a:endParaRPr sz="10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3.Profesional SDCCGC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4.Contratista DACP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5.Profesional DLB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6.</a:t>
                      </a:r>
                      <a:r>
                        <a:rPr lang="es-CO" sz="1000" b="0">
                          <a:latin typeface="Arial"/>
                          <a:ea typeface="Arial"/>
                          <a:cs typeface="Arial"/>
                          <a:sym typeface="Arial"/>
                        </a:rPr>
                        <a:t>Contratista DLB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7.Contratista DLB</a:t>
                      </a:r>
                      <a:endParaRPr sz="10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>
                          <a:latin typeface="Arial"/>
                          <a:ea typeface="Arial"/>
                          <a:cs typeface="Arial"/>
                          <a:sym typeface="Arial"/>
                        </a:rPr>
                        <a:t>8.Profesional OAP</a:t>
                      </a:r>
                      <a:endParaRPr sz="1000" b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901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CARGO: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01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Subsecretario Distrital de Cultura Ciudadana y Gestión del Conocimiento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01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Subsecretario de Gobernanza</a:t>
                      </a:r>
                      <a:endParaRPr/>
                    </a:p>
                    <a:p>
                      <a:pPr marL="901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Director de Arte, Cultura y Patrimonio</a:t>
                      </a:r>
                      <a:endParaRPr/>
                    </a:p>
                    <a:p>
                      <a:pPr marL="901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Director de Lectura y Bibliotecas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9017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CARGO: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01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Contratista OAP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0170" marR="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9017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CARGO:</a:t>
                      </a:r>
                      <a:br>
                        <a:rPr lang="es-CO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Jefe Oficina Asesora de Planeación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0170" marR="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375">
                <a:tc>
                  <a:txBody>
                    <a:bodyPr/>
                    <a:lstStyle/>
                    <a:p>
                      <a:pPr marL="9017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FIRMA: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0170" marR="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Firmado Electrónicamente</a:t>
                      </a:r>
                      <a:endParaRPr sz="10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9017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FIRMA: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0170" marR="0" lvl="0" indent="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Firmado Electrónicamente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9017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FIRMA: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0170" marR="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 Firmado Electrónicamente</a:t>
                      </a:r>
                      <a:endParaRPr sz="1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9017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FIRMA:</a:t>
                      </a:r>
                      <a:endParaRPr sz="13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90170" marR="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CO" sz="1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 Firmado Electrónicamente</a:t>
                      </a:r>
                      <a:endParaRPr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8" name="Google Shape;118;p6"/>
          <p:cNvSpPr txBox="1"/>
          <p:nvPr/>
        </p:nvSpPr>
        <p:spPr>
          <a:xfrm>
            <a:off x="135836" y="141113"/>
            <a:ext cx="6182138" cy="373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O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CONTROL DE CAMBIO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9" name="Google Shape;119;p6"/>
          <p:cNvGraphicFramePr/>
          <p:nvPr>
            <p:extLst>
              <p:ext uri="{D42A27DB-BD31-4B8C-83A1-F6EECF244321}">
                <p14:modId xmlns:p14="http://schemas.microsoft.com/office/powerpoint/2010/main" val="28918962"/>
              </p:ext>
            </p:extLst>
          </p:nvPr>
        </p:nvGraphicFramePr>
        <p:xfrm>
          <a:off x="255081" y="514870"/>
          <a:ext cx="11632075" cy="1289262"/>
        </p:xfrm>
        <a:graphic>
          <a:graphicData uri="http://schemas.openxmlformats.org/drawingml/2006/table">
            <a:tbl>
              <a:tblPr firstRow="1" firstCol="1" bandRow="1">
                <a:noFill/>
                <a:tableStyleId>{B9BB2BE4-58C8-4B0E-962D-FB7CDB3335B3}</a:tableStyleId>
              </a:tblPr>
              <a:tblGrid>
                <a:gridCol w="115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927">
                <a:tc>
                  <a:txBody>
                    <a:bodyPr/>
                    <a:lstStyle/>
                    <a:p>
                      <a:pPr marL="9017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No.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9017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CO" sz="12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CAMBIOS REALIZADOS</a:t>
                      </a:r>
                      <a:endParaRPr sz="1200" b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CO" sz="1100" b="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100" b="0" u="none" strike="noStrike" cap="none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MX" sz="1100" dirty="0">
                          <a:latin typeface="+mj-lt"/>
                        </a:rPr>
                        <a:t>A partir de la aprobación del mapa de procesos versión 09, se reinicia el </a:t>
                      </a:r>
                      <a:r>
                        <a:rPr lang="es-MX" sz="1100" dirty="0" err="1">
                          <a:latin typeface="+mj-lt"/>
                        </a:rPr>
                        <a:t>versionamiento</a:t>
                      </a:r>
                      <a:r>
                        <a:rPr lang="es-MX" sz="1100" dirty="0">
                          <a:latin typeface="+mj-lt"/>
                        </a:rPr>
                        <a:t> documental teniendo en cuenta el rediseño institucional y la nueva codificación, buscando la simplificación de documentos. La trazabilidad de las versiones se deja en actas en el expediente 202117012200700001E - Procedimientos y formatos del Sistema de Gestión de la  SCRD 2021, para consulta.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CO" sz="1100" dirty="0">
                          <a:latin typeface="+mj-lt"/>
                        </a:rPr>
                        <a:t>Ver solicitud de crear o modificar documentos fecha 08/06/2022 radicado ORFEO 20221700213563.</a:t>
                      </a:r>
                      <a:endParaRPr sz="1100" b="0" u="none" strike="noStrike" cap="none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CO" sz="1100" b="0" u="none" strike="noStrike" cap="none" dirty="0">
                          <a:latin typeface="+mj-lt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100" b="0" u="none" strike="noStrike" cap="none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CO" sz="110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Este documento sustituye la caracterización del código FPP-CP-01 con radicado No. 20221700213563  </a:t>
                      </a:r>
                      <a:endParaRPr sz="1100" dirty="0">
                        <a:latin typeface="+mj-lt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s-CO" sz="1100" u="none" strike="noStrike" cap="none" dirty="0">
                          <a:solidFill>
                            <a:schemeClr val="dk1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Ver solicitud de crear o modificar documentos fecha 31/05/23 radicado ORFEO 20239000216513 (Anotaciones de los cambios o ajustes relevantes en el documento) </a:t>
                      </a:r>
                      <a:endParaRPr sz="1100" b="0" u="none" strike="noStrike" cap="none" dirty="0"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0" name="Google Shape;120;p6"/>
          <p:cNvSpPr txBox="1"/>
          <p:nvPr/>
        </p:nvSpPr>
        <p:spPr>
          <a:xfrm>
            <a:off x="135836" y="1999099"/>
            <a:ext cx="8338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O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RESPONSABLES DE ELABORACIÓN, REVISIÓN Y APROBACIÓN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1098</Words>
  <Application>Microsoft Office PowerPoint</Application>
  <PresentationFormat>Panorámica</PresentationFormat>
  <Paragraphs>207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Trujillo</dc:creator>
  <cp:lastModifiedBy>Leydi Marcela Gomez contreras</cp:lastModifiedBy>
  <cp:revision>6</cp:revision>
  <dcterms:created xsi:type="dcterms:W3CDTF">2021-09-03T00:31:25Z</dcterms:created>
  <dcterms:modified xsi:type="dcterms:W3CDTF">2023-06-30T09:50:30Z</dcterms:modified>
</cp:coreProperties>
</file>