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SemiBold" panose="020B060603050402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Medium" panose="02000000000000000000" pitchFamily="2" charset="0"/>
      <p:regular r:id="rId43"/>
      <p:bold r:id="rId44"/>
      <p:italic r:id="rId45"/>
      <p:boldItalic r:id="rId46"/>
    </p:embeddedFont>
    <p:embeddedFont>
      <p:font typeface="Roboto Thin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7Vyyxq8y3e13UxxkkoqAfm7Cd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9.fntdata" /><Relationship Id="rId21" Type="http://schemas.openxmlformats.org/officeDocument/2006/relationships/slide" Target="slides/slide20.xml" /><Relationship Id="rId34" Type="http://schemas.openxmlformats.org/officeDocument/2006/relationships/font" Target="fonts/font4.fntdata" /><Relationship Id="rId42" Type="http://schemas.openxmlformats.org/officeDocument/2006/relationships/font" Target="fonts/font12.fntdata" /><Relationship Id="rId47" Type="http://schemas.openxmlformats.org/officeDocument/2006/relationships/font" Target="fonts/font17.fntdata" /><Relationship Id="rId50" Type="http://schemas.openxmlformats.org/officeDocument/2006/relationships/font" Target="fonts/font20.fntdata" /><Relationship Id="rId55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font" Target="fonts/font3.fntdata" /><Relationship Id="rId38" Type="http://schemas.openxmlformats.org/officeDocument/2006/relationships/font" Target="fonts/font8.fntdata" /><Relationship Id="rId46" Type="http://schemas.openxmlformats.org/officeDocument/2006/relationships/font" Target="fonts/font16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font" Target="fonts/font11.fntdata" /><Relationship Id="rId54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font" Target="fonts/font2.fntdata" /><Relationship Id="rId37" Type="http://schemas.openxmlformats.org/officeDocument/2006/relationships/font" Target="fonts/font7.fntdata" /><Relationship Id="rId40" Type="http://schemas.openxmlformats.org/officeDocument/2006/relationships/font" Target="fonts/font10.fntdata" /><Relationship Id="rId45" Type="http://schemas.openxmlformats.org/officeDocument/2006/relationships/font" Target="fonts/font15.fntdata" /><Relationship Id="rId53" Type="http://customschemas.google.com/relationships/presentationmetadata" Target="meta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6.fntdata" /><Relationship Id="rId49" Type="http://schemas.openxmlformats.org/officeDocument/2006/relationships/font" Target="fonts/font19.fntdata" /><Relationship Id="rId57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font" Target="fonts/font1.fntdata" /><Relationship Id="rId44" Type="http://schemas.openxmlformats.org/officeDocument/2006/relationships/font" Target="fonts/font14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notesMaster" Target="notesMasters/notesMaster1.xml" /><Relationship Id="rId35" Type="http://schemas.openxmlformats.org/officeDocument/2006/relationships/font" Target="fonts/font5.fntdata" /><Relationship Id="rId43" Type="http://schemas.openxmlformats.org/officeDocument/2006/relationships/font" Target="fonts/font13.fntdata" /><Relationship Id="rId48" Type="http://schemas.openxmlformats.org/officeDocument/2006/relationships/font" Target="fonts/font18.fntdata" /><Relationship Id="rId56" Type="http://schemas.openxmlformats.org/officeDocument/2006/relationships/theme" Target="theme/theme1.xml" /><Relationship Id="rId8" Type="http://schemas.openxmlformats.org/officeDocument/2006/relationships/slide" Target="slides/slide7.xml" /><Relationship Id="rId3" Type="http://schemas.openxmlformats.org/officeDocument/2006/relationships/slide" Target="slides/slide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CO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dfcefdaa6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g1dfcefdaa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dfcefdaa69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g1dfcefdaa6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dfcefdaa69_0_2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3" name="Google Shape;783;g1dfcefdaa69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9" name="Google Shape;84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415600" y="4145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4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400"/>
              <a:buFont typeface="Open Sans SemiBold"/>
              <a:buNone/>
              <a:defRPr>
                <a:solidFill>
                  <a:srgbClr val="674EA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  <p:pic>
        <p:nvPicPr>
          <p:cNvPr id="32" name="Google Shape;3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64067" y="5989567"/>
            <a:ext cx="38100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9"/>
          <p:cNvSpPr/>
          <p:nvPr/>
        </p:nvSpPr>
        <p:spPr>
          <a:xfrm>
            <a:off x="0" y="6371767"/>
            <a:ext cx="7768500" cy="93300"/>
          </a:xfrm>
          <a:prstGeom prst="rect">
            <a:avLst/>
          </a:prstGeom>
          <a:solidFill>
            <a:srgbClr val="674EA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9"/>
          <p:cNvSpPr/>
          <p:nvPr/>
        </p:nvSpPr>
        <p:spPr>
          <a:xfrm>
            <a:off x="-11175" y="4996908"/>
            <a:ext cx="1910700" cy="1872300"/>
          </a:xfrm>
          <a:prstGeom prst="rtTriangle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B4A7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>
            <a:off x="-11191" y="5276100"/>
            <a:ext cx="1251600" cy="1593300"/>
          </a:xfrm>
          <a:prstGeom prst="rtTriangle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3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3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3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3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843225" y="1510825"/>
            <a:ext cx="103239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40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Secretaría de Cultura Recreación y Deporte</a:t>
            </a: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Incidir – conectar – cocrear - potenciar</a:t>
            </a: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Bogotá Creadora</a:t>
            </a: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Alcaldía de Bogotá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2020 - 2024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>
            <a:spLocks noGrp="1"/>
          </p:cNvSpPr>
          <p:nvPr>
            <p:ph type="title"/>
          </p:nvPr>
        </p:nvSpPr>
        <p:spPr>
          <a:xfrm>
            <a:off x="685800" y="365125"/>
            <a:ext cx="9733500" cy="1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400"/>
              <a:buFont typeface="Calibri"/>
              <a:buNone/>
            </a:pPr>
            <a:r>
              <a:rPr lang="es-CO" sz="3500" b="1">
                <a:solidFill>
                  <a:srgbClr val="3C136E"/>
                </a:solidFill>
                <a:highlight>
                  <a:srgbClr val="FFFFFF"/>
                </a:highlight>
              </a:rPr>
              <a:t>Ruta para activar la estrategia de comunicación pública SCRD 2020-2024</a:t>
            </a:r>
            <a:endParaRPr sz="3500" b="1">
              <a:solidFill>
                <a:srgbClr val="3C136E"/>
              </a:solidFill>
              <a:highlight>
                <a:srgbClr val="FFFFFF"/>
              </a:highlight>
            </a:endParaRPr>
          </a:p>
        </p:txBody>
      </p:sp>
      <p:sp>
        <p:nvSpPr>
          <p:cNvPr id="247" name="Google Shape;247;p10"/>
          <p:cNvSpPr txBox="1"/>
          <p:nvPr/>
        </p:nvSpPr>
        <p:spPr>
          <a:xfrm>
            <a:off x="1880275" y="5283525"/>
            <a:ext cx="8190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10"/>
          <p:cNvGrpSpPr/>
          <p:nvPr/>
        </p:nvGrpSpPr>
        <p:grpSpPr>
          <a:xfrm>
            <a:off x="6916623" y="1563375"/>
            <a:ext cx="3273918" cy="4180473"/>
            <a:chOff x="5358901" y="1002155"/>
            <a:chExt cx="2455500" cy="3139200"/>
          </a:xfrm>
        </p:grpSpPr>
        <p:sp>
          <p:nvSpPr>
            <p:cNvPr id="249" name="Google Shape;249;p10"/>
            <p:cNvSpPr/>
            <p:nvPr/>
          </p:nvSpPr>
          <p:spPr>
            <a:xfrm>
              <a:off x="5358901" y="1002155"/>
              <a:ext cx="2455500" cy="31392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0"/>
            <p:cNvSpPr txBox="1"/>
            <p:nvPr/>
          </p:nvSpPr>
          <p:spPr>
            <a:xfrm>
              <a:off x="5495575" y="1667700"/>
              <a:ext cx="2021400" cy="6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Plan de comunicaciones: </a:t>
              </a:r>
              <a:endParaRPr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Acciones, espacios, medios y canales de interacción . Incluye acciones de participación y movilización de los distintos grupos de interés.</a:t>
              </a:r>
              <a:endParaRPr sz="15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1" name="Google Shape;251;p10"/>
          <p:cNvGrpSpPr/>
          <p:nvPr/>
        </p:nvGrpSpPr>
        <p:grpSpPr>
          <a:xfrm>
            <a:off x="4288585" y="1563179"/>
            <a:ext cx="2592735" cy="2092748"/>
            <a:chOff x="3216519" y="1002150"/>
            <a:chExt cx="1944600" cy="1569600"/>
          </a:xfrm>
        </p:grpSpPr>
        <p:sp>
          <p:nvSpPr>
            <p:cNvPr id="252" name="Google Shape;252;p10"/>
            <p:cNvSpPr/>
            <p:nvPr/>
          </p:nvSpPr>
          <p:spPr>
            <a:xfrm flipH="1">
              <a:off x="3216519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0"/>
            <p:cNvSpPr txBox="1"/>
            <p:nvPr/>
          </p:nvSpPr>
          <p:spPr>
            <a:xfrm>
              <a:off x="3461168" y="1130372"/>
              <a:ext cx="14517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1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2. </a:t>
              </a:r>
              <a:endParaRPr sz="11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Cifras, hechos  y datos</a:t>
              </a: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Identificar aspectos muy específicos y temas en los que se espera intervenir. Desarrollar experticia confiable.</a:t>
              </a:r>
              <a:endParaRPr sz="14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4" name="Google Shape;254;p10"/>
          <p:cNvGrpSpPr/>
          <p:nvPr/>
        </p:nvGrpSpPr>
        <p:grpSpPr>
          <a:xfrm>
            <a:off x="1702208" y="1563179"/>
            <a:ext cx="2592735" cy="2092748"/>
            <a:chOff x="1271925" y="1002150"/>
            <a:chExt cx="1944600" cy="1569600"/>
          </a:xfrm>
        </p:grpSpPr>
        <p:sp>
          <p:nvSpPr>
            <p:cNvPr id="255" name="Google Shape;255;p10"/>
            <p:cNvSpPr/>
            <p:nvPr/>
          </p:nvSpPr>
          <p:spPr>
            <a:xfrm rot="10800000">
              <a:off x="1271925" y="10021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0"/>
            <p:cNvSpPr txBox="1"/>
            <p:nvPr/>
          </p:nvSpPr>
          <p:spPr>
            <a:xfrm>
              <a:off x="1496688" y="1244660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1. </a:t>
              </a: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Definición de un marco de actuación y mensajes clave </a:t>
              </a: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que convoquen la actuación pública en la dirección esperada.</a:t>
              </a:r>
              <a:endParaRPr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10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7" name="Google Shape;257;p10"/>
          <p:cNvGrpSpPr/>
          <p:nvPr/>
        </p:nvGrpSpPr>
        <p:grpSpPr>
          <a:xfrm>
            <a:off x="1702208" y="3651164"/>
            <a:ext cx="2592735" cy="2092748"/>
            <a:chOff x="1271925" y="2571750"/>
            <a:chExt cx="1944600" cy="1569600"/>
          </a:xfrm>
        </p:grpSpPr>
        <p:sp>
          <p:nvSpPr>
            <p:cNvPr id="258" name="Google Shape;258;p10"/>
            <p:cNvSpPr/>
            <p:nvPr/>
          </p:nvSpPr>
          <p:spPr>
            <a:xfrm flipH="1">
              <a:off x="1271925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 txBox="1"/>
            <p:nvPr/>
          </p:nvSpPr>
          <p:spPr>
            <a:xfrm>
              <a:off x="1496681" y="2699952"/>
              <a:ext cx="1451700" cy="117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2286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3.</a:t>
              </a: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Elegir una línea de comunicación</a:t>
              </a:r>
              <a:endParaRPr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para conectar el mensaje con los grupos de interés priorizados</a:t>
              </a:r>
              <a:endParaRPr sz="13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0" name="Google Shape;260;p10"/>
          <p:cNvGrpSpPr/>
          <p:nvPr/>
        </p:nvGrpSpPr>
        <p:grpSpPr>
          <a:xfrm>
            <a:off x="4288585" y="3651164"/>
            <a:ext cx="2592735" cy="2092748"/>
            <a:chOff x="3216519" y="2571750"/>
            <a:chExt cx="1944600" cy="1569600"/>
          </a:xfrm>
        </p:grpSpPr>
        <p:sp>
          <p:nvSpPr>
            <p:cNvPr id="261" name="Google Shape;261;p10"/>
            <p:cNvSpPr/>
            <p:nvPr/>
          </p:nvSpPr>
          <p:spPr>
            <a:xfrm rot="10800000">
              <a:off x="3216519" y="2571750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 txBox="1"/>
            <p:nvPr/>
          </p:nvSpPr>
          <p:spPr>
            <a:xfrm>
              <a:off x="3387760" y="2699955"/>
              <a:ext cx="1656900" cy="12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0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4. </a:t>
              </a:r>
              <a:endParaRPr sz="1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0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Mapa de actores</a:t>
              </a:r>
              <a:endParaRPr sz="1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0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Abrir canales de participación a las personas que han mostrado interés en hacer parte de la iniciativa</a:t>
              </a:r>
              <a:endPara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1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4071396" y="3436164"/>
            <a:ext cx="445516" cy="445422"/>
            <a:chOff x="3157188" y="909150"/>
            <a:chExt cx="470400" cy="470400"/>
          </a:xfrm>
        </p:grpSpPr>
        <p:sp>
          <p:nvSpPr>
            <p:cNvPr id="264" name="Google Shape;264;p10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"/>
          <p:cNvSpPr/>
          <p:nvPr/>
        </p:nvSpPr>
        <p:spPr>
          <a:xfrm>
            <a:off x="1260143" y="586840"/>
            <a:ext cx="609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2495424" y="1110061"/>
            <a:ext cx="6096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Estrategia: 3 x 3 x 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principios – 3 maneras - 6 acciones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11"/>
          <p:cNvGrpSpPr/>
          <p:nvPr/>
        </p:nvGrpSpPr>
        <p:grpSpPr>
          <a:xfrm>
            <a:off x="5364275" y="2261450"/>
            <a:ext cx="2547136" cy="2516368"/>
            <a:chOff x="1496906" y="1512272"/>
            <a:chExt cx="1910400" cy="1887323"/>
          </a:xfrm>
        </p:grpSpPr>
        <p:sp>
          <p:nvSpPr>
            <p:cNvPr id="274" name="Google Shape;274;p11"/>
            <p:cNvSpPr/>
            <p:nvPr/>
          </p:nvSpPr>
          <p:spPr>
            <a:xfrm>
              <a:off x="1496906" y="2100295"/>
              <a:ext cx="1910400" cy="12993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Enfoque: </a:t>
              </a:r>
              <a:endParaRPr sz="14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Contenidos centrados en hechos y datos que aporten a diálogo cualificado para la toma de decisiones</a:t>
              </a: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96906" y="1512272"/>
              <a:ext cx="1910400" cy="588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Empoderar vocerías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11"/>
          <p:cNvGrpSpPr/>
          <p:nvPr/>
        </p:nvGrpSpPr>
        <p:grpSpPr>
          <a:xfrm>
            <a:off x="2638900" y="2307799"/>
            <a:ext cx="2368430" cy="2491156"/>
            <a:chOff x="-96529" y="1547053"/>
            <a:chExt cx="1332300" cy="1868414"/>
          </a:xfrm>
        </p:grpSpPr>
        <p:sp>
          <p:nvSpPr>
            <p:cNvPr id="277" name="Google Shape;277;p11"/>
            <p:cNvSpPr/>
            <p:nvPr/>
          </p:nvSpPr>
          <p:spPr>
            <a:xfrm>
              <a:off x="-96529" y="2061267"/>
              <a:ext cx="1332300" cy="13542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Tono: </a:t>
              </a:r>
              <a:endParaRPr sz="14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CO" sz="12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Cercano, juvenil formal. Experticia y conocimiento  al servicio del o público. </a:t>
              </a:r>
              <a:r>
                <a:rPr lang="es-CO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Lenguaje alejado de política tradicional. Centro en los argumentos y la escucha. </a:t>
              </a: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-96529" y="1547053"/>
              <a:ext cx="1332300" cy="531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CO" sz="13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Instalar conversaciones</a:t>
              </a:r>
              <a:endParaRPr sz="13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8291100" y="2282758"/>
            <a:ext cx="3055537" cy="2516299"/>
            <a:chOff x="2465780" y="1948377"/>
            <a:chExt cx="2291710" cy="1887271"/>
          </a:xfrm>
        </p:grpSpPr>
        <p:sp>
          <p:nvSpPr>
            <p:cNvPr id="280" name="Google Shape;280;p11"/>
            <p:cNvSpPr/>
            <p:nvPr/>
          </p:nvSpPr>
          <p:spPr>
            <a:xfrm>
              <a:off x="2465790" y="2479348"/>
              <a:ext cx="2291700" cy="13563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Ruta de actuación: </a:t>
              </a:r>
              <a:endParaRPr sz="14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Vamos adelante. Estamos preparados para liderar la conversación pública y asumimos el liderazgo que nos ha sido confiado. Somos resilientes, no entramos en falsos dilemas. </a:t>
              </a: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2465780" y="1948377"/>
              <a:ext cx="2291700" cy="531000"/>
            </a:xfrm>
            <a:prstGeom prst="round1Rect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Conversación pública con visión de conjunto</a:t>
              </a: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11"/>
          <p:cNvSpPr txBox="1"/>
          <p:nvPr/>
        </p:nvSpPr>
        <p:spPr>
          <a:xfrm>
            <a:off x="12618425" y="1968075"/>
            <a:ext cx="1922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530225" y="2489250"/>
            <a:ext cx="10332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principios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1"/>
          <p:cNvSpPr txBox="1"/>
          <p:nvPr/>
        </p:nvSpPr>
        <p:spPr>
          <a:xfrm>
            <a:off x="669025" y="3567675"/>
            <a:ext cx="10332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maneras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1717275" y="2555975"/>
            <a:ext cx="769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1717275" y="3647500"/>
            <a:ext cx="769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"/>
          <p:cNvSpPr txBox="1"/>
          <p:nvPr/>
        </p:nvSpPr>
        <p:spPr>
          <a:xfrm>
            <a:off x="615875" y="915200"/>
            <a:ext cx="6544800" cy="395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acciones a priorizar en comunicación pública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2"/>
          <p:cNvSpPr txBox="1">
            <a:spLocks noGrp="1"/>
          </p:cNvSpPr>
          <p:nvPr>
            <p:ph type="title" idx="4294967295"/>
          </p:nvPr>
        </p:nvSpPr>
        <p:spPr>
          <a:xfrm>
            <a:off x="391581" y="453364"/>
            <a:ext cx="68409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0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 </a:t>
            </a:r>
            <a:endParaRPr sz="5200"/>
          </a:p>
        </p:txBody>
      </p:sp>
      <p:grpSp>
        <p:nvGrpSpPr>
          <p:cNvPr id="294" name="Google Shape;294;p12"/>
          <p:cNvGrpSpPr/>
          <p:nvPr/>
        </p:nvGrpSpPr>
        <p:grpSpPr>
          <a:xfrm>
            <a:off x="7509568" y="1586327"/>
            <a:ext cx="4407490" cy="4643951"/>
            <a:chOff x="5632317" y="1189775"/>
            <a:chExt cx="3305700" cy="3483050"/>
          </a:xfrm>
        </p:grpSpPr>
        <p:sp>
          <p:nvSpPr>
            <p:cNvPr id="295" name="Google Shape;295;p12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3. Narrativa y cambio cultural</a:t>
              </a:r>
              <a:endParaRPr sz="1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6" name="Google Shape;296;p12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Promover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nuevas narrativas y rutinas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alrededor del cambio cultural esperado y darles alta visibilidad a las acciones prosociales.</a:t>
              </a: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s-CO" sz="13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Canales alternativos dirigidos a poblaciones con brecha digital por condición social o etarea.</a:t>
              </a:r>
              <a:endPara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7" name="Google Shape;297;p12"/>
          <p:cNvGrpSpPr/>
          <p:nvPr/>
        </p:nvGrpSpPr>
        <p:grpSpPr>
          <a:xfrm>
            <a:off x="0" y="1586613"/>
            <a:ext cx="4729082" cy="4643665"/>
            <a:chOff x="0" y="1189989"/>
            <a:chExt cx="3546900" cy="3482836"/>
          </a:xfrm>
        </p:grpSpPr>
        <p:sp>
          <p:nvSpPr>
            <p:cNvPr id="298" name="Google Shape;298;p12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457200" marR="0" lvl="0" indent="-3492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Roboto"/>
                <a:buAutoNum type="arabicPeriod"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Relación con medios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9" name="Google Shape;299;p12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Alianzas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con medios de comunicación alternativos, comunitarios y masivos,  para amplificar diálogos, contenidos y mensajes de interés y orientados a promover cambios culturales significativos para la ciudad</a:t>
              </a: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0" name="Google Shape;300;p12"/>
          <p:cNvGrpSpPr/>
          <p:nvPr/>
        </p:nvGrpSpPr>
        <p:grpSpPr>
          <a:xfrm>
            <a:off x="3925507" y="1586327"/>
            <a:ext cx="4407490" cy="4643951"/>
            <a:chOff x="2944204" y="1189775"/>
            <a:chExt cx="3305700" cy="3483050"/>
          </a:xfrm>
        </p:grpSpPr>
        <p:sp>
          <p:nvSpPr>
            <p:cNvPr id="301" name="Google Shape;301;p12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2. Voluntariado a gran escala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2" name="Google Shape;302;p12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Promover acciones de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voluntariado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a gran escala: tiempo, conocimiento, recursos (dinero o especie) que conecte solidaridad y redes de conversación social -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todos sumando saldos pedagógicos en la ciudad. </a:t>
              </a: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3"/>
          <p:cNvSpPr txBox="1"/>
          <p:nvPr/>
        </p:nvSpPr>
        <p:spPr>
          <a:xfrm>
            <a:off x="615875" y="915200"/>
            <a:ext cx="6544800" cy="395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O" sz="19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 acciones a priorizar en comunicación pública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4294967295"/>
          </p:nvPr>
        </p:nvSpPr>
        <p:spPr>
          <a:xfrm>
            <a:off x="391581" y="453364"/>
            <a:ext cx="68409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000"/>
              <a:buFont typeface="Calibri"/>
              <a:buNone/>
            </a:pPr>
            <a:r>
              <a:rPr lang="es-CO" sz="28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 </a:t>
            </a:r>
            <a:endParaRPr sz="5200"/>
          </a:p>
        </p:txBody>
      </p:sp>
      <p:grpSp>
        <p:nvGrpSpPr>
          <p:cNvPr id="311" name="Google Shape;311;p13"/>
          <p:cNvGrpSpPr/>
          <p:nvPr/>
        </p:nvGrpSpPr>
        <p:grpSpPr>
          <a:xfrm>
            <a:off x="7509568" y="1586327"/>
            <a:ext cx="4407490" cy="4643951"/>
            <a:chOff x="5632317" y="1189775"/>
            <a:chExt cx="3305700" cy="3483050"/>
          </a:xfrm>
        </p:grpSpPr>
        <p:sp>
          <p:nvSpPr>
            <p:cNvPr id="312" name="Google Shape;312;p13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6. Mensajes que celebren 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lo que sale bien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3" name="Google Shape;313;p13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CO" sz="13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Divulgar mensajes que promuevan los c</a:t>
              </a:r>
              <a:r>
                <a:rPr lang="es-CO" sz="13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omportamientos prosociales</a:t>
              </a:r>
              <a:r>
                <a:rPr lang="es-CO" sz="13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evidenciando que ya existen y muchos ya lo hacen socializar datos y análisis disponibles desde plataformas digitales y redes sociales que evidencien dónde estamos como ciudad y favorezcan nuevas maneras de hacer las cosas y de relacionarnos privilegiando el bien común. </a:t>
              </a:r>
              <a:endParaRPr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4" name="Google Shape;314;p13"/>
          <p:cNvGrpSpPr/>
          <p:nvPr/>
        </p:nvGrpSpPr>
        <p:grpSpPr>
          <a:xfrm>
            <a:off x="0" y="1586613"/>
            <a:ext cx="4729082" cy="4643665"/>
            <a:chOff x="0" y="1189989"/>
            <a:chExt cx="3546900" cy="348283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4. Micro acciones colectivas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6" name="Google Shape;316;p13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Micro acciones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que propicien interacción con y entre las comunidades de manera presencial territorial y digital: challenge, tertulias, diálogos de saberes, conversaciones en vivo...</a:t>
              </a: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7" name="Google Shape;317;p13"/>
          <p:cNvGrpSpPr/>
          <p:nvPr/>
        </p:nvGrpSpPr>
        <p:grpSpPr>
          <a:xfrm>
            <a:off x="3925507" y="1586327"/>
            <a:ext cx="4407490" cy="4643951"/>
            <a:chOff x="2944204" y="1189775"/>
            <a:chExt cx="3305700" cy="3483050"/>
          </a:xfrm>
        </p:grpSpPr>
        <p:sp>
          <p:nvSpPr>
            <p:cNvPr id="318" name="Google Shape;318;p13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761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s-CO" sz="19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5. Agendas de incidencia</a:t>
              </a:r>
              <a:endParaRPr sz="19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13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Campañas y planes de comunicación que amplifiquen las </a:t>
              </a:r>
              <a:r>
                <a:rPr lang="es-CO" sz="1600" b="1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agendas de incidencia</a:t>
              </a:r>
              <a:r>
                <a:rPr lang="es-CO"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priorizadas. </a:t>
              </a:r>
              <a:endParaRPr sz="1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"/>
          <p:cNvSpPr txBox="1"/>
          <p:nvPr/>
        </p:nvSpPr>
        <p:spPr>
          <a:xfrm>
            <a:off x="677275" y="503875"/>
            <a:ext cx="10106400" cy="2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3C136E"/>
                </a:solidFill>
                <a:latin typeface="Open Sans"/>
                <a:ea typeface="Open Sans"/>
                <a:cs typeface="Open Sans"/>
                <a:sym typeface="Open Sans"/>
              </a:rPr>
              <a:t>Objetivo general de comunicaciones </a:t>
            </a:r>
            <a:endParaRPr sz="1500" b="1" i="0" u="none" strike="noStrike" cap="none">
              <a:solidFill>
                <a:srgbClr val="3C136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Incidir</a:t>
            </a:r>
            <a:r>
              <a:rPr lang="es-CO" sz="1500" b="0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en la conversación pública que ponga en valor la capacidad creadora de cada ciudadano, propiciando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cambios culturales</a:t>
            </a:r>
            <a:r>
              <a:rPr lang="es-CO" sz="1500" b="0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que movilicen nuevos relatos, para fortalecer los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vínculos</a:t>
            </a:r>
            <a:r>
              <a:rPr lang="es-CO" sz="1500" b="0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entre todos los agentes del sector cultural y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potencien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la presencia del arte, la cultura, la recreación y el deporte en la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vida cotidiana</a:t>
            </a:r>
            <a:r>
              <a:rPr lang="es-CO" sz="1500" b="0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de Bogotá. </a:t>
            </a:r>
            <a:endParaRPr sz="1500" b="0" i="0" u="none" strike="noStrike" cap="none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4"/>
          <p:cNvSpPr txBox="1"/>
          <p:nvPr/>
        </p:nvSpPr>
        <p:spPr>
          <a:xfrm>
            <a:off x="938625" y="2464650"/>
            <a:ext cx="10582200" cy="27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rgbClr val="20124D"/>
                </a:solidFill>
                <a:latin typeface="Arial"/>
                <a:ea typeface="Arial"/>
                <a:cs typeface="Arial"/>
                <a:sym typeface="Arial"/>
              </a:rPr>
              <a:t>Específicos </a:t>
            </a:r>
            <a:endParaRPr sz="1400" b="1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 sz="14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Incrementar y fortalecer la incidencia de las comunicaciones, logrando impacto en el relacionamiento con todos los grupos de interés en términos de acceso a la información y participación en las agendas de la entidad y del sector.</a:t>
            </a: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 sz="14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Generar mecanismos de participación de los grupos de interés en las agendas de la entidad y el sector. </a:t>
            </a: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 sz="14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Desarrollar  mecanismos de intercambio de contenidos de la entidad con los diferentes grupos de interés.</a:t>
            </a: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 sz="14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Fortalecer el relacionamiento de la entidad con los agentes culturales del territorio.</a:t>
            </a: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Calibri"/>
              <a:buAutoNum type="arabicPeriod"/>
            </a:pPr>
            <a:r>
              <a:rPr lang="es-CO" sz="14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favorecer el  diálogo y la interacción permanente con los equipos de trabajo de la SCRD y el sector que contribuya al logro de los objetivos misionales, conectados al sentido de vida personal y al servicio de la sociedad a la que debemos nuestro hacer. </a:t>
            </a: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15"/>
          <p:cNvGrpSpPr/>
          <p:nvPr/>
        </p:nvGrpSpPr>
        <p:grpSpPr>
          <a:xfrm>
            <a:off x="3810915" y="1263735"/>
            <a:ext cx="3356000" cy="2863452"/>
            <a:chOff x="3611776" y="414352"/>
            <a:chExt cx="2166000" cy="2166000"/>
          </a:xfrm>
        </p:grpSpPr>
        <p:sp>
          <p:nvSpPr>
            <p:cNvPr id="331" name="Google Shape;331;p15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9225A5">
                <a:alpha val="79607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5"/>
            <p:cNvSpPr txBox="1"/>
            <p:nvPr/>
          </p:nvSpPr>
          <p:spPr>
            <a:xfrm>
              <a:off x="3861209" y="902126"/>
              <a:ext cx="17004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Comunicación Pública</a:t>
              </a:r>
              <a:endPara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3" name="Google Shape;333;p15"/>
          <p:cNvGrpSpPr/>
          <p:nvPr/>
        </p:nvGrpSpPr>
        <p:grpSpPr>
          <a:xfrm>
            <a:off x="5091698" y="3071893"/>
            <a:ext cx="3356000" cy="2863452"/>
            <a:chOff x="4562258" y="2032864"/>
            <a:chExt cx="2166000" cy="2166000"/>
          </a:xfrm>
        </p:grpSpPr>
        <p:sp>
          <p:nvSpPr>
            <p:cNvPr id="334" name="Google Shape;334;p15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761E86">
                <a:alpha val="509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5"/>
            <p:cNvSpPr txBox="1"/>
            <p:nvPr/>
          </p:nvSpPr>
          <p:spPr>
            <a:xfrm>
              <a:off x="5009245" y="2910109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Divulgación </a:t>
              </a:r>
              <a:endPara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y prensa</a:t>
              </a:r>
              <a:endPara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6" name="Google Shape;336;p15"/>
          <p:cNvGrpSpPr/>
          <p:nvPr/>
        </p:nvGrpSpPr>
        <p:grpSpPr>
          <a:xfrm>
            <a:off x="2268089" y="3071893"/>
            <a:ext cx="3586524" cy="2863452"/>
            <a:chOff x="2554093" y="2032864"/>
            <a:chExt cx="2314783" cy="2166000"/>
          </a:xfrm>
        </p:grpSpPr>
        <p:sp>
          <p:nvSpPr>
            <p:cNvPr id="337" name="Google Shape;337;p15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551561">
                <a:alpha val="81176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5"/>
            <p:cNvSpPr txBox="1"/>
            <p:nvPr/>
          </p:nvSpPr>
          <p:spPr>
            <a:xfrm>
              <a:off x="2554093" y="2888545"/>
              <a:ext cx="21072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Relacionamiento</a:t>
              </a:r>
              <a:endParaRPr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9" name="Google Shape;339;p15"/>
          <p:cNvSpPr/>
          <p:nvPr/>
        </p:nvSpPr>
        <p:spPr>
          <a:xfrm>
            <a:off x="4837500" y="3150325"/>
            <a:ext cx="1303800" cy="1245600"/>
          </a:xfrm>
          <a:prstGeom prst="ellipse">
            <a:avLst/>
          </a:prstGeom>
          <a:solidFill>
            <a:srgbClr val="D686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4718117" y="3273619"/>
            <a:ext cx="1594800" cy="10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Comuni-</a:t>
            </a:r>
            <a:endParaRPr sz="1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dades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5"/>
          <p:cNvSpPr/>
          <p:nvPr/>
        </p:nvSpPr>
        <p:spPr>
          <a:xfrm flipH="1">
            <a:off x="8727750" y="4459575"/>
            <a:ext cx="3068700" cy="619500"/>
          </a:xfrm>
          <a:prstGeom prst="rect">
            <a:avLst/>
          </a:prstGeom>
          <a:noFill/>
          <a:ln w="28575" cap="flat" cmpd="sng">
            <a:solidFill>
              <a:srgbClr val="551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y digital</a:t>
            </a:r>
            <a:endParaRPr sz="1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audiovisual</a:t>
            </a:r>
            <a:endParaRPr sz="1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Gestiones de apoyo administrativo</a:t>
            </a:r>
            <a:endParaRPr sz="11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15"/>
          <p:cNvSpPr txBox="1">
            <a:spLocks noGrp="1"/>
          </p:cNvSpPr>
          <p:nvPr>
            <p:ph type="title"/>
          </p:nvPr>
        </p:nvSpPr>
        <p:spPr>
          <a:xfrm>
            <a:off x="506100" y="507450"/>
            <a:ext cx="10515600" cy="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4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Así nos organizamos para lograrlo</a:t>
            </a:r>
            <a:endParaRPr sz="40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8624550" y="3957900"/>
            <a:ext cx="21867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Procesos transversales 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 txBox="1">
            <a:spLocks noGrp="1"/>
          </p:cNvSpPr>
          <p:nvPr>
            <p:ph type="body" idx="1"/>
          </p:nvPr>
        </p:nvSpPr>
        <p:spPr>
          <a:xfrm>
            <a:off x="615150" y="784950"/>
            <a:ext cx="11087400" cy="28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Apropiación de las políticas públicas culturales mediante espacios de encuentro e intercambio entre los distintos actores culturales del territorio que favorezca el trabajo colaborativo y nuevas dinámicas de participación y vínculo entre la institucionalidad y la ciudadanía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Movilización social: contenidos e iniciativas que impulsen la conversación pública en sintonía con los propósitos de la entidad y las dinámicas culturales de la ciudad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Microacciones colectivas que fortalezcan los vínculos entre los distintos actores culturales de la ciudad estableciendo nuevas relaciones, relatos y conexión entre las creaciones y la vida cotidiana de la ciudadanía, potenciando riqueza colectiva a partir  de las capacidades de los territorios.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Conexión de  iniciativas de Cultura Ciudadana en agendas públicas, privadas y comunitarias, haciendo énfasis en comportamientos prosociales y orientadas a los cambios culturales que harán posible un nuevo contrato social para Bogotá desde el arte, la cultura, el patrimonio la recreación y el deporte.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Incidencia de  las agendas de la SCRD y el sector en redes de conocimiento a nivel local y global.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rabicPeriod"/>
            </a:pPr>
            <a:r>
              <a:rPr lang="es-CO" sz="1200">
                <a:latin typeface="Open Sans"/>
                <a:ea typeface="Open Sans"/>
                <a:cs typeface="Open Sans"/>
                <a:sym typeface="Open Sans"/>
              </a:rPr>
              <a:t>Comunicación digital como amplificación de la comunicación pública a través de plataformas digitales y redes sociales: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16"/>
          <p:cNvSpPr txBox="1"/>
          <p:nvPr/>
        </p:nvSpPr>
        <p:spPr>
          <a:xfrm>
            <a:off x="294623" y="14385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Comunicación pública</a:t>
            </a:r>
            <a:endParaRPr sz="28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6"/>
          <p:cNvSpPr txBox="1"/>
          <p:nvPr/>
        </p:nvSpPr>
        <p:spPr>
          <a:xfrm>
            <a:off x="1907025" y="4179900"/>
            <a:ext cx="9038100" cy="15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digital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Dinamizar la conversación con  la  comunidad que interactúa con los medios digitales y las redes sociales de la SCRD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Divulgar de contenidos propios y afines a las agendas promovidas por la SCRD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Interactuar con los ciudadanos a través de las redes sociales y gestión de requerimientos e inquietudes ciudadanas expresadas en redes. 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</a:pPr>
            <a:r>
              <a:rPr lang="es-CO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Administrar las  plataformas digitales con contenidos: bogotanitos  y otras priorizadas</a:t>
            </a:r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"/>
          <p:cNvSpPr txBox="1">
            <a:spLocks noGrp="1"/>
          </p:cNvSpPr>
          <p:nvPr>
            <p:ph type="body" idx="1"/>
          </p:nvPr>
        </p:nvSpPr>
        <p:spPr>
          <a:xfrm>
            <a:off x="1256550" y="1165950"/>
            <a:ext cx="98235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3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de medios, canales y contenidos de la SCRD que fortalezca la incidencia de la entidad en las agendas de la ciudad y a nivel nacional e internacional. Incluye contenidos editoriales propios que enriquezcan la política cultural:  Boletín trimestral de análisis de coyuntura en colaboración con planeación y cultura ciudadana. También incluye estrategia de publicaciones de la entidad.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Contenidos periodísticos  y editoriales de la entidad para las distintas plataformas.</a:t>
            </a:r>
            <a:b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Promoción y divulgación  de agendas mediáticas a partir de las iniciativas y proyectos de la SCRD  con los distintos  medios de comunicación.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Incidencia en las conversaciones coyunturales de ciudad, aportando perspectivas valiosas y relevantes desde el sector CRD  que nos permitan integrarnos en las agendas de interés de los medios y de los actores de opinión de la ciudad en todas sus estancias.</a:t>
            </a:r>
            <a:br>
              <a:rPr lang="es-CO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Relacionamiento con medios de comunicación y periodistas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17"/>
          <p:cNvSpPr txBox="1"/>
          <p:nvPr/>
        </p:nvSpPr>
        <p:spPr>
          <a:xfrm>
            <a:off x="294623" y="30130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Divulgación y prensa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"/>
          <p:cNvSpPr txBox="1">
            <a:spLocks noGrp="1"/>
          </p:cNvSpPr>
          <p:nvPr>
            <p:ph type="body" idx="1"/>
          </p:nvPr>
        </p:nvSpPr>
        <p:spPr>
          <a:xfrm>
            <a:off x="466075" y="775800"/>
            <a:ext cx="10792500" cy="30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Relaciones interinstitucionales: eventos, acciones de relaciones públicas  y espacios de encuentro con distintos actores sociales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Imagen, reputación y posicionamiento de la entidad: protocolo institucional y del Despacho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Acompañamiento al comité de crisis y el abordaje estratégico de eventos de coyuntura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Articulación sectorial y relacionamiento con las entidades del distrito, la nación y otros niveles de gobierno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Acompañar las acciones de internacionalización lideradas y apoyadas por la SCRD.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AutoNum type="arabicPeriod"/>
            </a:pPr>
            <a:r>
              <a:rPr lang="es-CO" sz="1600">
                <a:latin typeface="Open Sans"/>
                <a:ea typeface="Open Sans"/>
                <a:cs typeface="Open Sans"/>
                <a:sym typeface="Open Sans"/>
              </a:rPr>
              <a:t>Articular con el equipo de Gestión Humana las comunicaciones internas de la SCRD asegurando afinidad y visión compartida con la comunicación pública. </a:t>
            </a:r>
            <a:endParaRPr sz="1500" b="1" u="sng"/>
          </a:p>
        </p:txBody>
      </p:sp>
      <p:sp>
        <p:nvSpPr>
          <p:cNvPr id="362" name="Google Shape;362;p18"/>
          <p:cNvSpPr txBox="1"/>
          <p:nvPr/>
        </p:nvSpPr>
        <p:spPr>
          <a:xfrm>
            <a:off x="275573" y="192900"/>
            <a:ext cx="95889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Relacionamiento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8"/>
          <p:cNvSpPr txBox="1"/>
          <p:nvPr/>
        </p:nvSpPr>
        <p:spPr>
          <a:xfrm>
            <a:off x="1121875" y="3797425"/>
            <a:ext cx="9922200" cy="23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interna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Planear y activar la estrategia de comunicación interna en coordinación con la Dirección Corporativa y Talento Humano. 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Propiciar  espacios de encuentro e interacción que promuevan la comunicación y relaciones cálidas y respetuosas en el equipo de trabajo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42950" marR="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</a:pPr>
            <a:r>
              <a:rPr lang="es-CO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Divulgación de información de interés para los colaboradores de la Secretaría.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"/>
          <p:cNvSpPr/>
          <p:nvPr/>
        </p:nvSpPr>
        <p:spPr>
          <a:xfrm flipH="1">
            <a:off x="1259675" y="1406045"/>
            <a:ext cx="4630800" cy="824400"/>
          </a:xfrm>
          <a:prstGeom prst="rect">
            <a:avLst/>
          </a:prstGeom>
          <a:noFill/>
          <a:ln w="28575" cap="flat" cmpd="sng">
            <a:solidFill>
              <a:srgbClr val="551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audiovisual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CO"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Gestiones de apoyo administrativo</a:t>
            </a:r>
            <a:endParaRPr sz="1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19"/>
          <p:cNvSpPr txBox="1"/>
          <p:nvPr/>
        </p:nvSpPr>
        <p:spPr>
          <a:xfrm>
            <a:off x="1160975" y="899825"/>
            <a:ext cx="3299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s-CO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Procesos transversales </a:t>
            </a:r>
            <a:endParaRPr sz="2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9"/>
          <p:cNvSpPr txBox="1"/>
          <p:nvPr/>
        </p:nvSpPr>
        <p:spPr>
          <a:xfrm>
            <a:off x="1922650" y="2391975"/>
            <a:ext cx="88260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Comunicación creativa  y audiovisual</a:t>
            </a: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 visual y línea gráfica de la SCRD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Criterios gráficos como línea editorial de la SCRD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Asegurar la identidad visual y gráfica en las piezas y contenidos de la entidad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Realización de piezas gráficas, creativas y audiovisuales para acercar los contenidos de la SCRD a sus distintos grupos de interés 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Apoyo administrativo</a:t>
            </a: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</a:pPr>
            <a:r>
              <a:rPr lang="es-CO"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Apoyar las necesidades administrativas, de transparencia, trazabilidad documental y memoria de los procesos y requerimientos formales atendidos desde la Oficina Asesora de Comunicaciones</a:t>
            </a: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"/>
          <p:cNvGrpSpPr/>
          <p:nvPr/>
        </p:nvGrpSpPr>
        <p:grpSpPr>
          <a:xfrm>
            <a:off x="0" y="157239"/>
            <a:ext cx="12191825" cy="1470470"/>
            <a:chOff x="0" y="817901"/>
            <a:chExt cx="5550569" cy="592525"/>
          </a:xfrm>
        </p:grpSpPr>
        <p:pic>
          <p:nvPicPr>
            <p:cNvPr id="104" name="Google Shape;104;p2"/>
            <p:cNvPicPr preferRelativeResize="0"/>
            <p:nvPr/>
          </p:nvPicPr>
          <p:blipFill rotWithShape="1">
            <a:blip r:embed="rId3">
              <a:alphaModFix/>
            </a:blip>
            <a:srcRect l="69216" r="6154"/>
            <a:stretch/>
          </p:blipFill>
          <p:spPr>
            <a:xfrm>
              <a:off x="0" y="934848"/>
              <a:ext cx="5550569" cy="391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2"/>
            <p:cNvPicPr preferRelativeResize="0"/>
            <p:nvPr/>
          </p:nvPicPr>
          <p:blipFill rotWithShape="1">
            <a:blip r:embed="rId3">
              <a:alphaModFix/>
            </a:blip>
            <a:srcRect l="72917" r="1135"/>
            <a:stretch/>
          </p:blipFill>
          <p:spPr>
            <a:xfrm>
              <a:off x="0" y="817901"/>
              <a:ext cx="3738036" cy="391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3">
              <a:alphaModFix/>
            </a:blip>
            <a:srcRect l="72917" r="1135"/>
            <a:stretch/>
          </p:blipFill>
          <p:spPr>
            <a:xfrm>
              <a:off x="0" y="1018624"/>
              <a:ext cx="1851652" cy="391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2"/>
          <p:cNvSpPr txBox="1"/>
          <p:nvPr/>
        </p:nvSpPr>
        <p:spPr>
          <a:xfrm>
            <a:off x="582000" y="1934533"/>
            <a:ext cx="11277600" cy="3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La creación es un derecho de todos.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Le permite a cada ciudadano resignificar y dignificar su vida, creando un </a:t>
            </a: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vínculo consciente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consigo mismo y con la realidad que lo rodea.</a:t>
            </a:r>
            <a:endParaRPr sz="16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En ese sentido,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ciudadano es el centro </a:t>
            </a: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todas nuestras acciones y de todas nuestras reflexiones.</a:t>
            </a: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Nuestra apuesta es que cada ciudadano incorpore la cultura no como un evento sino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como parte fundamental de su </a:t>
            </a: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vida cotidiana.</a:t>
            </a:r>
            <a:r>
              <a:rPr lang="es-CO" sz="1600" b="0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Lograrlo promueve un </a:t>
            </a: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cambio cultural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que nos enriquece a todos. A los agentes culturales y a toda la sociedad en una visión más cercana y recíproca de ganancia colectiva.</a:t>
            </a: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Esto implica que cada una de nuestras acciones esté orientada a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generar procesos con </a:t>
            </a:r>
            <a:r>
              <a:rPr lang="es-CO" sz="16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saldos pedagógicos</a:t>
            </a:r>
            <a:r>
              <a:rPr lang="es-CO" sz="1600" b="0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es decir, aprendizajes y transformaciones. En ello radica la riqueza fundamental y necesaria para hacer posible una Bogotá más consciente y cuidadora.</a:t>
            </a: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Lo anterior refuerza y es concordante con la </a:t>
            </a:r>
            <a:r>
              <a:rPr lang="es-CO" sz="16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cultura ciudadana </a:t>
            </a:r>
            <a:r>
              <a:rPr lang="es-CO" sz="16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que reconoce que es el ciudadano quien promueve los cambios culturales desde su propia agencia y voluntad.</a:t>
            </a:r>
            <a:endParaRPr sz="16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621467" y="258873"/>
            <a:ext cx="10322100" cy="10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nos inspira?</a:t>
            </a:r>
            <a:endParaRPr sz="2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9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Bogotá Ciudad Creadora</a:t>
            </a:r>
            <a:endParaRPr sz="2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/>
          <p:nvPr/>
        </p:nvSpPr>
        <p:spPr>
          <a:xfrm>
            <a:off x="611438" y="180850"/>
            <a:ext cx="114414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800"/>
              <a:buFont typeface="Calibri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Mapa de actores – grupos de interés </a:t>
            </a:r>
            <a:endParaRPr sz="1200" b="0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7" name="Google Shape;377;p20"/>
          <p:cNvGrpSpPr/>
          <p:nvPr/>
        </p:nvGrpSpPr>
        <p:grpSpPr>
          <a:xfrm>
            <a:off x="2123964" y="2533536"/>
            <a:ext cx="7943768" cy="857980"/>
            <a:chOff x="1593000" y="2322568"/>
            <a:chExt cx="5957975" cy="643500"/>
          </a:xfrm>
        </p:grpSpPr>
        <p:sp>
          <p:nvSpPr>
            <p:cNvPr id="378" name="Google Shape;378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Organismos internacionales de arte, cultura, patrimonio, recreación y deporte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Redes de ciudades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Sistema de Naciones Unidas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BID - OIM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Instancias internacionales de arte, cultura y patrimonio</a:t>
              </a:r>
              <a:endParaRPr sz="1100" b="0" i="0" u="none" strike="noStrike" cap="none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85" name="Google Shape;385;p20"/>
          <p:cNvGrpSpPr/>
          <p:nvPr/>
        </p:nvGrpSpPr>
        <p:grpSpPr>
          <a:xfrm>
            <a:off x="2123964" y="1669570"/>
            <a:ext cx="8034253" cy="857980"/>
            <a:chOff x="1593000" y="2322568"/>
            <a:chExt cx="6025840" cy="643500"/>
          </a:xfrm>
        </p:grpSpPr>
        <p:sp>
          <p:nvSpPr>
            <p:cNvPr id="386" name="Google Shape;386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CO" sz="12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Artistas, gestores, creadores y otros agentes</a:t>
              </a:r>
              <a:r>
                <a:rPr lang="es-CO" sz="12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del sector cultural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>
              <a:off x="4387840" y="2323752"/>
              <a:ext cx="3231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Emprendedores culturales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y promotores culturales 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Sistema Distrital de Participación en Arte, Cultura y Patrimonio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Consejos DRAFE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Artistas en espacio público</a:t>
              </a:r>
              <a:endParaRPr sz="700" b="0" i="0" u="none" strike="noStrike" cap="none">
                <a:solidFill>
                  <a:srgbClr val="2012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3" name="Google Shape;393;p20"/>
          <p:cNvGrpSpPr/>
          <p:nvPr/>
        </p:nvGrpSpPr>
        <p:grpSpPr>
          <a:xfrm>
            <a:off x="2123964" y="796067"/>
            <a:ext cx="7943855" cy="857980"/>
            <a:chOff x="1593000" y="2322568"/>
            <a:chExt cx="5958040" cy="643500"/>
          </a:xfrm>
        </p:grpSpPr>
        <p:sp>
          <p:nvSpPr>
            <p:cNvPr id="394" name="Google Shape;394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CO" sz="13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Gobierno</a:t>
              </a:r>
              <a:endParaRPr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4387840" y="2323755"/>
              <a:ext cx="3163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Distrito: Alcaldía Mayor de Bogotá y demás entidades del distrito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Entidades del sector Cultura, Recreación y Deporte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Gobierno nacional y de otras regiones del país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Gobiernos de países y ciudades amigas</a:t>
              </a:r>
              <a:endParaRPr sz="1100" b="0" i="0" u="none" strike="noStrike" cap="none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1" name="Google Shape;401;p20"/>
          <p:cNvGrpSpPr/>
          <p:nvPr/>
        </p:nvGrpSpPr>
        <p:grpSpPr>
          <a:xfrm>
            <a:off x="2123964" y="5123261"/>
            <a:ext cx="7943768" cy="857980"/>
            <a:chOff x="1593000" y="2322568"/>
            <a:chExt cx="5957975" cy="643500"/>
          </a:xfrm>
        </p:grpSpPr>
        <p:sp>
          <p:nvSpPr>
            <p:cNvPr id="402" name="Google Shape;402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Colectivos y líderes sociales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06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Colectivos artísticos y culturales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Organizaciones sociales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Líderes comunitarios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20"/>
          <p:cNvGrpSpPr/>
          <p:nvPr/>
        </p:nvGrpSpPr>
        <p:grpSpPr>
          <a:xfrm>
            <a:off x="2123964" y="4259295"/>
            <a:ext cx="8034253" cy="857980"/>
            <a:chOff x="1593000" y="2322568"/>
            <a:chExt cx="6025840" cy="643500"/>
          </a:xfrm>
        </p:grpSpPr>
        <p:sp>
          <p:nvSpPr>
            <p:cNvPr id="410" name="Google Shape;410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y líderes de opinión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05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4387840" y="2323752"/>
              <a:ext cx="32310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Periodistas</a:t>
              </a: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alternativos y comunitarios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Medios de comunicación masivos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Líderes de opinión del sector artístico y cultural y de recreación y deportes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0"/>
          <p:cNvGrpSpPr/>
          <p:nvPr/>
        </p:nvGrpSpPr>
        <p:grpSpPr>
          <a:xfrm>
            <a:off x="2123964" y="3395317"/>
            <a:ext cx="7943768" cy="857980"/>
            <a:chOff x="1593000" y="2322568"/>
            <a:chExt cx="5957975" cy="643500"/>
          </a:xfrm>
        </p:grpSpPr>
        <p:sp>
          <p:nvSpPr>
            <p:cNvPr id="418" name="Google Shape;418;p2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CO" sz="13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Organismos de control</a:t>
              </a:r>
              <a:endParaRPr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04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Concejo de Bogotá 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Congreso de la República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Entes de control: Contraloría, procuraduría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1"/>
          <p:cNvSpPr/>
          <p:nvPr/>
        </p:nvSpPr>
        <p:spPr>
          <a:xfrm>
            <a:off x="689663" y="352800"/>
            <a:ext cx="114414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2800"/>
              <a:buFont typeface="Calibri"/>
              <a:buNone/>
            </a:pPr>
            <a:r>
              <a:rPr lang="es-CO" sz="28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Mapa de actores – grupos de interés </a:t>
            </a:r>
            <a:endParaRPr sz="1200" b="0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1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1"/>
          <p:cNvSpPr txBox="1"/>
          <p:nvPr/>
        </p:nvSpPr>
        <p:spPr>
          <a:xfrm>
            <a:off x="10067725" y="3477775"/>
            <a:ext cx="3482100" cy="43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21"/>
          <p:cNvGrpSpPr/>
          <p:nvPr/>
        </p:nvGrpSpPr>
        <p:grpSpPr>
          <a:xfrm>
            <a:off x="2123964" y="3257436"/>
            <a:ext cx="7943768" cy="857980"/>
            <a:chOff x="1593000" y="2322568"/>
            <a:chExt cx="5957975" cy="643500"/>
          </a:xfrm>
        </p:grpSpPr>
        <p:sp>
          <p:nvSpPr>
            <p:cNvPr id="433" name="Google Shape;433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2365070" y="2395770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Aliados y operadores de proyectos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09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Entidades aliadas de la SCRD y del sector en la ejecución de programas y proyectos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1"/>
          <p:cNvGrpSpPr/>
          <p:nvPr/>
        </p:nvGrpSpPr>
        <p:grpSpPr>
          <a:xfrm>
            <a:off x="2123969" y="2133176"/>
            <a:ext cx="8039079" cy="1108471"/>
            <a:chOff x="1593000" y="2322568"/>
            <a:chExt cx="6029460" cy="644684"/>
          </a:xfrm>
        </p:grpSpPr>
        <p:sp>
          <p:nvSpPr>
            <p:cNvPr id="441" name="Google Shape;441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Academia y expertos</a:t>
              </a:r>
              <a:endParaRPr sz="1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08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4386360" y="2323752"/>
              <a:ext cx="3236100" cy="6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arte, cultura y patrimonio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economía cultural y creativa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Expertos en política cultural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Publicaciones especializadas en arte, cultura, patrimonio, recreación y deporte.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Publicaciones especializadas en cambio cultural y ciencias del comportamiento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1"/>
          <p:cNvGrpSpPr/>
          <p:nvPr/>
        </p:nvGrpSpPr>
        <p:grpSpPr>
          <a:xfrm>
            <a:off x="2123964" y="1253267"/>
            <a:ext cx="7943768" cy="857980"/>
            <a:chOff x="1593000" y="2322568"/>
            <a:chExt cx="5957975" cy="643500"/>
          </a:xfrm>
        </p:grpSpPr>
        <p:sp>
          <p:nvSpPr>
            <p:cNvPr id="449" name="Google Shape;449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CO" sz="1300" b="0" i="0" u="none" strike="noStrike" cap="non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Sector privado</a:t>
              </a:r>
              <a:endParaRPr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07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culturales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Empresarios del sector deportivo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1"/>
          <p:cNvGrpSpPr/>
          <p:nvPr/>
        </p:nvGrpSpPr>
        <p:grpSpPr>
          <a:xfrm>
            <a:off x="2123964" y="4138267"/>
            <a:ext cx="7943768" cy="857980"/>
            <a:chOff x="1593000" y="2322568"/>
            <a:chExt cx="5957975" cy="643500"/>
          </a:xfrm>
        </p:grpSpPr>
        <p:sp>
          <p:nvSpPr>
            <p:cNvPr id="457" name="Google Shape;457;p2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O" sz="13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Equipos de trabajo SCRD y sector cultura, recreación y deporte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761E86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862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s-CO" sz="35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10</a:t>
              </a:r>
              <a:endPara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4400648" y="2323755"/>
              <a:ext cx="29583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 humano de la SCRD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 directivo de la SCRD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492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124D"/>
                </a:buClr>
                <a:buSzPts val="700"/>
                <a:buFont typeface="Roboto"/>
                <a:buChar char="●"/>
              </a:pPr>
              <a:r>
                <a:rPr lang="es-CO" sz="1000" b="0" i="0" u="none" strike="noStrike" cap="none">
                  <a:solidFill>
                    <a:srgbClr val="20124D"/>
                  </a:solidFill>
                  <a:latin typeface="Calibri"/>
                  <a:ea typeface="Calibri"/>
                  <a:cs typeface="Calibri"/>
                  <a:sym typeface="Calibri"/>
                </a:rPr>
                <a:t>Equipos directivos de las demás entidades del sector</a:t>
              </a:r>
              <a:endParaRPr sz="10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76200"/>
            <a:ext cx="121883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2020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0" name="Google Shape;470;p22"/>
          <p:cNvGrpSpPr/>
          <p:nvPr/>
        </p:nvGrpSpPr>
        <p:grpSpPr>
          <a:xfrm>
            <a:off x="6018151" y="2486506"/>
            <a:ext cx="3306780" cy="2305081"/>
            <a:chOff x="4526676" y="1857800"/>
            <a:chExt cx="2480147" cy="1728854"/>
          </a:xfrm>
        </p:grpSpPr>
        <p:sp>
          <p:nvSpPr>
            <p:cNvPr id="471" name="Google Shape;471;p22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2" name="Google Shape;472;p22"/>
            <p:cNvGrpSpPr/>
            <p:nvPr/>
          </p:nvGrpSpPr>
          <p:grpSpPr>
            <a:xfrm>
              <a:off x="4526676" y="1857800"/>
              <a:ext cx="2480147" cy="1728854"/>
              <a:chOff x="4526676" y="1857800"/>
              <a:chExt cx="2480147" cy="1728854"/>
            </a:xfrm>
          </p:grpSpPr>
          <p:grpSp>
            <p:nvGrpSpPr>
              <p:cNvPr id="473" name="Google Shape;473;p2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74" name="Google Shape;474;p2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75" name="Google Shape;475;p2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6" name="Google Shape;476;p22"/>
              <p:cNvSpPr txBox="1"/>
              <p:nvPr/>
            </p:nvSpPr>
            <p:spPr>
              <a:xfrm>
                <a:off x="4526676" y="3215254"/>
                <a:ext cx="1379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Agosto - Octubre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7" name="Google Shape;477;p22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Reactivación - microacciones y territorio - incentivo a la demanda - Todos somos creadores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Arte urbano - Plan de Lectura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78" name="Google Shape;478;p22"/>
          <p:cNvGrpSpPr/>
          <p:nvPr/>
        </p:nvGrpSpPr>
        <p:grpSpPr>
          <a:xfrm>
            <a:off x="8563599" y="3612875"/>
            <a:ext cx="3628096" cy="2314145"/>
            <a:chOff x="6435810" y="2702598"/>
            <a:chExt cx="2721140" cy="1735652"/>
          </a:xfrm>
        </p:grpSpPr>
        <p:sp>
          <p:nvSpPr>
            <p:cNvPr id="479" name="Google Shape;479;p22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0" name="Google Shape;480;p22"/>
            <p:cNvGrpSpPr/>
            <p:nvPr/>
          </p:nvGrpSpPr>
          <p:grpSpPr>
            <a:xfrm>
              <a:off x="6435810" y="2702598"/>
              <a:ext cx="2494563" cy="1735652"/>
              <a:chOff x="6435810" y="2702598"/>
              <a:chExt cx="2494563" cy="1735652"/>
            </a:xfrm>
          </p:grpSpPr>
          <p:grpSp>
            <p:nvGrpSpPr>
              <p:cNvPr id="481" name="Google Shape;481;p22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82" name="Google Shape;482;p2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83" name="Google Shape;483;p2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4" name="Google Shape;484;p22"/>
              <p:cNvSpPr txBox="1"/>
              <p:nvPr/>
            </p:nvSpPr>
            <p:spPr>
              <a:xfrm>
                <a:off x="6435810" y="2702598"/>
                <a:ext cx="22536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5" name="Google Shape;485;p22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Vivir la ciudad - territorio - Navidad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86" name="Google Shape;486;p22"/>
          <p:cNvGrpSpPr/>
          <p:nvPr/>
        </p:nvGrpSpPr>
        <p:grpSpPr>
          <a:xfrm>
            <a:off x="491664" y="2486506"/>
            <a:ext cx="3364664" cy="2305081"/>
            <a:chOff x="381707" y="1857800"/>
            <a:chExt cx="2523561" cy="1728854"/>
          </a:xfrm>
        </p:grpSpPr>
        <p:sp>
          <p:nvSpPr>
            <p:cNvPr id="487" name="Google Shape;487;p22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8" name="Google Shape;488;p22"/>
            <p:cNvGrpSpPr/>
            <p:nvPr/>
          </p:nvGrpSpPr>
          <p:grpSpPr>
            <a:xfrm>
              <a:off x="381707" y="1857800"/>
              <a:ext cx="2523561" cy="1728854"/>
              <a:chOff x="381707" y="1857800"/>
              <a:chExt cx="2523561" cy="1728854"/>
            </a:xfrm>
          </p:grpSpPr>
          <p:sp>
            <p:nvSpPr>
              <p:cNvPr id="489" name="Google Shape;489;p22"/>
              <p:cNvSpPr txBox="1"/>
              <p:nvPr/>
            </p:nvSpPr>
            <p:spPr>
              <a:xfrm>
                <a:off x="381707" y="3215254"/>
                <a:ext cx="1844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90" name="Google Shape;490;p22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491" name="Google Shape;491;p2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92" name="Google Shape;492;p2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3" name="Google Shape;493;p22"/>
              <p:cNvSpPr txBox="1"/>
              <p:nvPr/>
            </p:nvSpPr>
            <p:spPr>
              <a:xfrm>
                <a:off x="651668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Una nueva administración en la ciudad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Fiesta No Brava - PDD - Covid 19: atención a sector y adaptación a una nueva realidad - Bogotá en 100 palabras - Contenidos digitales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494" name="Google Shape;494;p22"/>
          <p:cNvGrpSpPr/>
          <p:nvPr/>
        </p:nvGrpSpPr>
        <p:grpSpPr>
          <a:xfrm>
            <a:off x="3350091" y="3612875"/>
            <a:ext cx="3098282" cy="2314144"/>
            <a:chOff x="2525582" y="2702598"/>
            <a:chExt cx="2323770" cy="1735651"/>
          </a:xfrm>
        </p:grpSpPr>
        <p:sp>
          <p:nvSpPr>
            <p:cNvPr id="495" name="Google Shape;495;p22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6" name="Google Shape;496;p22"/>
            <p:cNvGrpSpPr/>
            <p:nvPr/>
          </p:nvGrpSpPr>
          <p:grpSpPr>
            <a:xfrm>
              <a:off x="2525582" y="2702598"/>
              <a:ext cx="2206174" cy="1735651"/>
              <a:chOff x="2525582" y="2702598"/>
              <a:chExt cx="2206174" cy="1735651"/>
            </a:xfrm>
          </p:grpSpPr>
          <p:sp>
            <p:nvSpPr>
              <p:cNvPr id="497" name="Google Shape;497;p22"/>
              <p:cNvSpPr txBox="1"/>
              <p:nvPr/>
            </p:nvSpPr>
            <p:spPr>
              <a:xfrm>
                <a:off x="2525582" y="2702598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98" name="Google Shape;498;p22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499" name="Google Shape;499;p2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00" name="Google Shape;500;p2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1" name="Google Shape;501;p22"/>
              <p:cNvSpPr txBox="1"/>
              <p:nvPr/>
            </p:nvSpPr>
            <p:spPr>
              <a:xfrm>
                <a:off x="2773356" y="3494449"/>
                <a:ext cx="19584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PDD - Un nuevo contrato Social y Ambiental para la Bogotá del S.XXI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La Cultura en el PDD - Lanzamiento Leer para la vida - reactivación económica y nueva normalidad - pilotos de retorno y reapertura </a:t>
                </a: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3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2021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8" name="Google Shape;508;p23"/>
          <p:cNvGrpSpPr/>
          <p:nvPr/>
        </p:nvGrpSpPr>
        <p:grpSpPr>
          <a:xfrm>
            <a:off x="5518774" y="2486506"/>
            <a:ext cx="3751430" cy="2243376"/>
            <a:chOff x="4152132" y="1857800"/>
            <a:chExt cx="2813640" cy="1682574"/>
          </a:xfrm>
        </p:grpSpPr>
        <p:sp>
          <p:nvSpPr>
            <p:cNvPr id="509" name="Google Shape;509;p23"/>
            <p:cNvSpPr/>
            <p:nvPr/>
          </p:nvSpPr>
          <p:spPr>
            <a:xfrm>
              <a:off x="4197204" y="3079474"/>
              <a:ext cx="2768568" cy="132492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0" name="Google Shape;510;p23"/>
            <p:cNvGrpSpPr/>
            <p:nvPr/>
          </p:nvGrpSpPr>
          <p:grpSpPr>
            <a:xfrm>
              <a:off x="4152132" y="1857800"/>
              <a:ext cx="2143528" cy="1682574"/>
              <a:chOff x="4152132" y="1857800"/>
              <a:chExt cx="2143528" cy="1682574"/>
            </a:xfrm>
          </p:grpSpPr>
          <p:grpSp>
            <p:nvGrpSpPr>
              <p:cNvPr id="511" name="Google Shape;511;p23"/>
              <p:cNvGrpSpPr/>
              <p:nvPr/>
            </p:nvGrpSpPr>
            <p:grpSpPr>
              <a:xfrm>
                <a:off x="4152132" y="2725164"/>
                <a:ext cx="92400" cy="411826"/>
                <a:chOff x="189391" y="2488799"/>
                <a:chExt cx="92400" cy="411826"/>
              </a:xfrm>
            </p:grpSpPr>
            <p:cxnSp>
              <p:nvCxnSpPr>
                <p:cNvPr id="512" name="Google Shape;512;p23"/>
                <p:cNvCxnSpPr/>
                <p:nvPr/>
              </p:nvCxnSpPr>
              <p:spPr>
                <a:xfrm>
                  <a:off x="235591" y="25412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13" name="Google Shape;513;p23"/>
                <p:cNvSpPr/>
                <p:nvPr/>
              </p:nvSpPr>
              <p:spPr>
                <a:xfrm>
                  <a:off x="189391" y="2488799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4" name="Google Shape;514;p23"/>
              <p:cNvSpPr txBox="1"/>
              <p:nvPr/>
            </p:nvSpPr>
            <p:spPr>
              <a:xfrm>
                <a:off x="4916260" y="3168974"/>
                <a:ext cx="1379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Agosto - Octubre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15" name="Google Shape;515;p23"/>
              <p:cNvSpPr txBox="1"/>
              <p:nvPr/>
            </p:nvSpPr>
            <p:spPr>
              <a:xfrm>
                <a:off x="4753223" y="1857800"/>
                <a:ext cx="760609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05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Orquesta Filarmónica Femenina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05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Concierto lanzamiento</a:t>
                </a:r>
                <a:endParaRPr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br>
                  <a:rPr lang="es-CO" sz="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7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516" name="Google Shape;516;p23"/>
          <p:cNvGrpSpPr/>
          <p:nvPr/>
        </p:nvGrpSpPr>
        <p:grpSpPr>
          <a:xfrm>
            <a:off x="9043177" y="3612193"/>
            <a:ext cx="2622319" cy="2314828"/>
            <a:chOff x="6662704" y="2702086"/>
            <a:chExt cx="2572322" cy="1736164"/>
          </a:xfrm>
        </p:grpSpPr>
        <p:sp>
          <p:nvSpPr>
            <p:cNvPr id="517" name="Google Shape;517;p23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3"/>
            <p:cNvGrpSpPr/>
            <p:nvPr/>
          </p:nvGrpSpPr>
          <p:grpSpPr>
            <a:xfrm>
              <a:off x="6662704" y="2702086"/>
              <a:ext cx="2572322" cy="1736164"/>
              <a:chOff x="6662704" y="2702086"/>
              <a:chExt cx="2572322" cy="1736164"/>
            </a:xfrm>
          </p:grpSpPr>
          <p:grpSp>
            <p:nvGrpSpPr>
              <p:cNvPr id="519" name="Google Shape;519;p23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520" name="Google Shape;520;p23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21" name="Google Shape;521;p23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2" name="Google Shape;522;p23"/>
              <p:cNvSpPr txBox="1"/>
              <p:nvPr/>
            </p:nvSpPr>
            <p:spPr>
              <a:xfrm>
                <a:off x="6662704" y="2702086"/>
                <a:ext cx="2572322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23" name="Google Shape;523;p23"/>
              <p:cNvSpPr txBox="1"/>
              <p:nvPr/>
            </p:nvSpPr>
            <p:spPr>
              <a:xfrm>
                <a:off x="6676772" y="3494450"/>
                <a:ext cx="1570316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Parque arqueológico de  Usme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Adjudicación fase 1: construcción del parque.</a:t>
                </a:r>
                <a:endParaRPr sz="8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524" name="Google Shape;524;p23"/>
          <p:cNvGrpSpPr/>
          <p:nvPr/>
        </p:nvGrpSpPr>
        <p:grpSpPr>
          <a:xfrm>
            <a:off x="491665" y="1888545"/>
            <a:ext cx="2352840" cy="2903042"/>
            <a:chOff x="381707" y="1409318"/>
            <a:chExt cx="2509293" cy="2177336"/>
          </a:xfrm>
        </p:grpSpPr>
        <p:sp>
          <p:nvSpPr>
            <p:cNvPr id="525" name="Google Shape;525;p23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6" name="Google Shape;526;p23"/>
            <p:cNvGrpSpPr/>
            <p:nvPr/>
          </p:nvGrpSpPr>
          <p:grpSpPr>
            <a:xfrm>
              <a:off x="381707" y="1409318"/>
              <a:ext cx="1844700" cy="2177336"/>
              <a:chOff x="381707" y="1409318"/>
              <a:chExt cx="1844700" cy="2177336"/>
            </a:xfrm>
          </p:grpSpPr>
          <p:sp>
            <p:nvSpPr>
              <p:cNvPr id="527" name="Google Shape;527;p23"/>
              <p:cNvSpPr txBox="1"/>
              <p:nvPr/>
            </p:nvSpPr>
            <p:spPr>
              <a:xfrm>
                <a:off x="381707" y="3215254"/>
                <a:ext cx="1844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28" name="Google Shape;528;p23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529" name="Google Shape;529;p23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30" name="Google Shape;530;p23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1" name="Google Shape;531;p23"/>
              <p:cNvSpPr txBox="1"/>
              <p:nvPr/>
            </p:nvSpPr>
            <p:spPr>
              <a:xfrm>
                <a:off x="632792" y="1409318"/>
                <a:ext cx="1327058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Portafolio Distrital de Estímulos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137 estímulos entre becas, premios, residencias y pasantías en su primera fase.</a:t>
                </a:r>
                <a:endParaRPr/>
              </a:p>
            </p:txBody>
          </p:sp>
        </p:grpSp>
      </p:grpSp>
      <p:grpSp>
        <p:nvGrpSpPr>
          <p:cNvPr id="532" name="Google Shape;532;p23"/>
          <p:cNvGrpSpPr/>
          <p:nvPr/>
        </p:nvGrpSpPr>
        <p:grpSpPr>
          <a:xfrm>
            <a:off x="1976367" y="4115354"/>
            <a:ext cx="3617996" cy="2074274"/>
            <a:chOff x="2414331" y="3079467"/>
            <a:chExt cx="2435021" cy="1555744"/>
          </a:xfrm>
        </p:grpSpPr>
        <p:sp>
          <p:nvSpPr>
            <p:cNvPr id="533" name="Google Shape;533;p23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4" name="Google Shape;534;p23"/>
            <p:cNvGrpSpPr/>
            <p:nvPr/>
          </p:nvGrpSpPr>
          <p:grpSpPr>
            <a:xfrm>
              <a:off x="2414331" y="3079467"/>
              <a:ext cx="2388657" cy="1555744"/>
              <a:chOff x="2414331" y="3079467"/>
              <a:chExt cx="2388657" cy="1555744"/>
            </a:xfrm>
          </p:grpSpPr>
          <p:sp>
            <p:nvSpPr>
              <p:cNvPr id="535" name="Google Shape;535;p23"/>
              <p:cNvSpPr txBox="1"/>
              <p:nvPr/>
            </p:nvSpPr>
            <p:spPr>
              <a:xfrm>
                <a:off x="2648282" y="3136990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536" name="Google Shape;536;p23"/>
              <p:cNvGrpSpPr/>
              <p:nvPr/>
            </p:nvGrpSpPr>
            <p:grpSpPr>
              <a:xfrm rot="10800000">
                <a:off x="2414331" y="3079467"/>
                <a:ext cx="92400" cy="411825"/>
                <a:chOff x="2504842" y="2563700"/>
                <a:chExt cx="92400" cy="411825"/>
              </a:xfrm>
            </p:grpSpPr>
            <p:cxnSp>
              <p:nvCxnSpPr>
                <p:cNvPr id="537" name="Google Shape;537;p23"/>
                <p:cNvCxnSpPr/>
                <p:nvPr/>
              </p:nvCxnSpPr>
              <p:spPr>
                <a:xfrm>
                  <a:off x="255104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38" name="Google Shape;538;p23"/>
                <p:cNvSpPr/>
                <p:nvPr/>
              </p:nvSpPr>
              <p:spPr>
                <a:xfrm>
                  <a:off x="2504842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9" name="Google Shape;539;p23"/>
              <p:cNvSpPr txBox="1"/>
              <p:nvPr/>
            </p:nvSpPr>
            <p:spPr>
              <a:xfrm>
                <a:off x="3852739" y="3691411"/>
                <a:ext cx="950249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105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Escuela de Lectores</a:t>
                </a:r>
                <a:endParaRPr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br>
                  <a:rPr lang="es-CO" sz="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s-CO" sz="105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Primera de este tipo en Colombia. Un proyecto que se centrará en los lectores, sus comportamientos y necesidades.</a:t>
                </a:r>
                <a:endParaRPr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2100"/>
                  </a:spcBef>
                  <a:spcAft>
                    <a:spcPts val="0"/>
                  </a:spcAft>
                  <a:buNone/>
                </a:pPr>
                <a:br>
                  <a:rPr lang="es-CO" sz="6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4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540" name="Google Shape;540;p23"/>
          <p:cNvGrpSpPr/>
          <p:nvPr/>
        </p:nvGrpSpPr>
        <p:grpSpPr>
          <a:xfrm>
            <a:off x="4574388" y="4291914"/>
            <a:ext cx="123197" cy="549086"/>
            <a:chOff x="4574388" y="4291914"/>
            <a:chExt cx="123197" cy="549086"/>
          </a:xfrm>
        </p:grpSpPr>
        <p:cxnSp>
          <p:nvCxnSpPr>
            <p:cNvPr id="541" name="Google Shape;541;p23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2" name="Google Shape;542;p23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3"/>
          <p:cNvSpPr txBox="1"/>
          <p:nvPr/>
        </p:nvSpPr>
        <p:spPr>
          <a:xfrm>
            <a:off x="1523547" y="4839984"/>
            <a:ext cx="1236054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Portafolio Distrital de Estímulos II Fase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Más de 400 estímulos para los creadores y creadoras de Bogotá, en diferentes áreas.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3"/>
          <p:cNvSpPr txBox="1"/>
          <p:nvPr/>
        </p:nvSpPr>
        <p:spPr>
          <a:xfrm>
            <a:off x="2893842" y="1690630"/>
            <a:ext cx="1409958" cy="186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Reapertura de Bogotá Cuadrillas de Teatro Detalles que salvan - Bogotá se Cuida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"Cuadrillas detallistas del Cuidado” con acciones pedagógicas de cuidado en calle.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5" name="Google Shape;545;p23"/>
          <p:cNvGrpSpPr/>
          <p:nvPr/>
        </p:nvGrpSpPr>
        <p:grpSpPr>
          <a:xfrm>
            <a:off x="3575669" y="3564824"/>
            <a:ext cx="123197" cy="549086"/>
            <a:chOff x="2850922" y="3101510"/>
            <a:chExt cx="123197" cy="549086"/>
          </a:xfrm>
        </p:grpSpPr>
        <p:cxnSp>
          <p:nvCxnSpPr>
            <p:cNvPr id="546" name="Google Shape;546;p23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7" name="Google Shape;547;p23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3"/>
          <p:cNvSpPr txBox="1"/>
          <p:nvPr/>
        </p:nvSpPr>
        <p:spPr>
          <a:xfrm>
            <a:off x="5167790" y="2885357"/>
            <a:ext cx="106110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 Cultura Local 2021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2ª versión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9" name="Google Shape;549;p23"/>
          <p:cNvGrpSpPr/>
          <p:nvPr/>
        </p:nvGrpSpPr>
        <p:grpSpPr>
          <a:xfrm>
            <a:off x="6109941" y="4296225"/>
            <a:ext cx="123197" cy="549086"/>
            <a:chOff x="4574388" y="4291914"/>
            <a:chExt cx="123197" cy="549086"/>
          </a:xfrm>
        </p:grpSpPr>
        <p:cxnSp>
          <p:nvCxnSpPr>
            <p:cNvPr id="550" name="Google Shape;550;p23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1" name="Google Shape;551;p23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2" name="Google Shape;552;p23"/>
          <p:cNvSpPr txBox="1"/>
          <p:nvPr/>
        </p:nvSpPr>
        <p:spPr>
          <a:xfrm>
            <a:off x="5821341" y="4937415"/>
            <a:ext cx="113929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Orquesta Filarmónica Prejuvenil Metropolitana Bogotá-Cundinamarca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Concierto de lanzamiento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3" name="Google Shape;553;p23"/>
          <p:cNvGrpSpPr/>
          <p:nvPr/>
        </p:nvGrpSpPr>
        <p:grpSpPr>
          <a:xfrm>
            <a:off x="6763444" y="3566268"/>
            <a:ext cx="123197" cy="549086"/>
            <a:chOff x="2850922" y="3101510"/>
            <a:chExt cx="123197" cy="549086"/>
          </a:xfrm>
        </p:grpSpPr>
        <p:cxnSp>
          <p:nvCxnSpPr>
            <p:cNvPr id="554" name="Google Shape;554;p23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5" name="Google Shape;555;p23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23"/>
          <p:cNvGrpSpPr/>
          <p:nvPr/>
        </p:nvGrpSpPr>
        <p:grpSpPr>
          <a:xfrm>
            <a:off x="8421305" y="4294832"/>
            <a:ext cx="123197" cy="549086"/>
            <a:chOff x="4574388" y="4291914"/>
            <a:chExt cx="123197" cy="549086"/>
          </a:xfrm>
        </p:grpSpPr>
        <p:cxnSp>
          <p:nvCxnSpPr>
            <p:cNvPr id="557" name="Google Shape;557;p23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58" name="Google Shape;558;p23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23"/>
          <p:cNvSpPr txBox="1"/>
          <p:nvPr/>
        </p:nvSpPr>
        <p:spPr>
          <a:xfrm>
            <a:off x="7807092" y="4900189"/>
            <a:ext cx="11392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Leer para la vida en la ruralidad: región metropolitana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Desarrollo de acciones entre IDECUT y la SCRD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23"/>
          <p:cNvGrpSpPr/>
          <p:nvPr/>
        </p:nvGrpSpPr>
        <p:grpSpPr>
          <a:xfrm>
            <a:off x="8069714" y="3571734"/>
            <a:ext cx="123197" cy="549086"/>
            <a:chOff x="2850922" y="3101510"/>
            <a:chExt cx="123197" cy="549086"/>
          </a:xfrm>
        </p:grpSpPr>
        <p:cxnSp>
          <p:nvCxnSpPr>
            <p:cNvPr id="561" name="Google Shape;561;p23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2" name="Google Shape;562;p23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3"/>
          <p:cNvSpPr txBox="1"/>
          <p:nvPr/>
        </p:nvSpPr>
        <p:spPr>
          <a:xfrm>
            <a:off x="7669518" y="2183649"/>
            <a:ext cx="114235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de la Escuela de Cuidado para Hombres 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Espacio de formación en distintas áreas del cuidado.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3"/>
          <p:cNvSpPr txBox="1"/>
          <p:nvPr/>
        </p:nvSpPr>
        <p:spPr>
          <a:xfrm>
            <a:off x="10922705" y="2689376"/>
            <a:ext cx="95671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Navidad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Celebración de Navidad y fin de año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p23"/>
          <p:cNvGrpSpPr/>
          <p:nvPr/>
        </p:nvGrpSpPr>
        <p:grpSpPr>
          <a:xfrm>
            <a:off x="11512638" y="3606683"/>
            <a:ext cx="123197" cy="549086"/>
            <a:chOff x="2850922" y="3101510"/>
            <a:chExt cx="123197" cy="549086"/>
          </a:xfrm>
        </p:grpSpPr>
        <p:cxnSp>
          <p:nvCxnSpPr>
            <p:cNvPr id="566" name="Google Shape;566;p23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7" name="Google Shape;567;p23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5" cy="69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24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2022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4" name="Google Shape;574;p24"/>
          <p:cNvGrpSpPr/>
          <p:nvPr/>
        </p:nvGrpSpPr>
        <p:grpSpPr>
          <a:xfrm>
            <a:off x="5696315" y="3316630"/>
            <a:ext cx="2904036" cy="631433"/>
            <a:chOff x="4197204" y="2738379"/>
            <a:chExt cx="2768568" cy="473587"/>
          </a:xfrm>
        </p:grpSpPr>
        <p:sp>
          <p:nvSpPr>
            <p:cNvPr id="575" name="Google Shape;575;p24"/>
            <p:cNvSpPr/>
            <p:nvPr/>
          </p:nvSpPr>
          <p:spPr>
            <a:xfrm>
              <a:off x="4197204" y="3079474"/>
              <a:ext cx="2768568" cy="132492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 txBox="1"/>
            <p:nvPr/>
          </p:nvSpPr>
          <p:spPr>
            <a:xfrm>
              <a:off x="4776089" y="2738379"/>
              <a:ext cx="1748217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Agosto - Octubre</a:t>
              </a:r>
              <a:endParaRPr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77" name="Google Shape;577;p24"/>
          <p:cNvGrpSpPr/>
          <p:nvPr/>
        </p:nvGrpSpPr>
        <p:grpSpPr>
          <a:xfrm>
            <a:off x="7969433" y="3302831"/>
            <a:ext cx="3687357" cy="2230118"/>
            <a:chOff x="6345425" y="2728027"/>
            <a:chExt cx="2811525" cy="1672630"/>
          </a:xfrm>
        </p:grpSpPr>
        <p:sp>
          <p:nvSpPr>
            <p:cNvPr id="578" name="Google Shape;578;p24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9" name="Google Shape;579;p24"/>
            <p:cNvGrpSpPr/>
            <p:nvPr/>
          </p:nvGrpSpPr>
          <p:grpSpPr>
            <a:xfrm>
              <a:off x="6345425" y="2728027"/>
              <a:ext cx="2572322" cy="1672630"/>
              <a:chOff x="6345425" y="2728027"/>
              <a:chExt cx="2572322" cy="1672630"/>
            </a:xfrm>
          </p:grpSpPr>
          <p:grpSp>
            <p:nvGrpSpPr>
              <p:cNvPr id="580" name="Google Shape;580;p24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581" name="Google Shape;581;p24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82" name="Google Shape;582;p24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83" name="Google Shape;583;p24"/>
              <p:cNvSpPr txBox="1"/>
              <p:nvPr/>
            </p:nvSpPr>
            <p:spPr>
              <a:xfrm>
                <a:off x="6345425" y="2728027"/>
                <a:ext cx="2572322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Noviembre - Diciembre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84" name="Google Shape;584;p24"/>
              <p:cNvSpPr txBox="1"/>
              <p:nvPr/>
            </p:nvSpPr>
            <p:spPr>
              <a:xfrm>
                <a:off x="6529882" y="3456857"/>
                <a:ext cx="902901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9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‘La Vuelta. Feria nacional de editoriales independientes’</a:t>
                </a:r>
                <a:b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r>
                  <a:rPr lang="es-CO" sz="9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rogramación cultural para proyección internacional, invitaciones a editores independientes del exterior</a:t>
                </a:r>
                <a:b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5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585" name="Google Shape;585;p24"/>
          <p:cNvGrpSpPr/>
          <p:nvPr/>
        </p:nvGrpSpPr>
        <p:grpSpPr>
          <a:xfrm>
            <a:off x="5625363" y="3922752"/>
            <a:ext cx="123197" cy="549086"/>
            <a:chOff x="4574388" y="4291914"/>
            <a:chExt cx="123197" cy="549086"/>
          </a:xfrm>
        </p:grpSpPr>
        <p:cxnSp>
          <p:nvCxnSpPr>
            <p:cNvPr id="586" name="Google Shape;586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87" name="Google Shape;587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8" name="Google Shape;588;p24"/>
          <p:cNvSpPr txBox="1"/>
          <p:nvPr/>
        </p:nvSpPr>
        <p:spPr>
          <a:xfrm>
            <a:off x="601013" y="4471839"/>
            <a:ext cx="1219083" cy="112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convocatoria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Distritos creativos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Divulgación de requisitos para la participación en las convocatorias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9" name="Google Shape;589;p24"/>
          <p:cNvSpPr txBox="1"/>
          <p:nvPr/>
        </p:nvSpPr>
        <p:spPr>
          <a:xfrm>
            <a:off x="3810710" y="1920589"/>
            <a:ext cx="1409958" cy="122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Aniversario de la Red Distrital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distritos creativos de Bogotá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Reactivación 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territorio, agentes y ciudadanía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0" name="Google Shape;590;p24"/>
          <p:cNvGrpSpPr/>
          <p:nvPr/>
        </p:nvGrpSpPr>
        <p:grpSpPr>
          <a:xfrm>
            <a:off x="4243105" y="3231124"/>
            <a:ext cx="123197" cy="549086"/>
            <a:chOff x="2850922" y="3101510"/>
            <a:chExt cx="123197" cy="549086"/>
          </a:xfrm>
        </p:grpSpPr>
        <p:cxnSp>
          <p:nvCxnSpPr>
            <p:cNvPr id="591" name="Google Shape;591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2" name="Google Shape;592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24"/>
          <p:cNvGrpSpPr/>
          <p:nvPr/>
        </p:nvGrpSpPr>
        <p:grpSpPr>
          <a:xfrm>
            <a:off x="7296058" y="3950174"/>
            <a:ext cx="123197" cy="549086"/>
            <a:chOff x="4574388" y="4291914"/>
            <a:chExt cx="123197" cy="549086"/>
          </a:xfrm>
        </p:grpSpPr>
        <p:cxnSp>
          <p:nvCxnSpPr>
            <p:cNvPr id="594" name="Google Shape;594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5" name="Google Shape;595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24"/>
          <p:cNvGrpSpPr/>
          <p:nvPr/>
        </p:nvGrpSpPr>
        <p:grpSpPr>
          <a:xfrm>
            <a:off x="6020414" y="3211834"/>
            <a:ext cx="123197" cy="549086"/>
            <a:chOff x="2850922" y="3101510"/>
            <a:chExt cx="123197" cy="549086"/>
          </a:xfrm>
        </p:grpSpPr>
        <p:cxnSp>
          <p:nvCxnSpPr>
            <p:cNvPr id="597" name="Google Shape;597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8" name="Google Shape;598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9" name="Google Shape;599;p24"/>
          <p:cNvGrpSpPr/>
          <p:nvPr/>
        </p:nvGrpSpPr>
        <p:grpSpPr>
          <a:xfrm>
            <a:off x="10200093" y="3898554"/>
            <a:ext cx="123197" cy="549086"/>
            <a:chOff x="4574388" y="4291914"/>
            <a:chExt cx="123197" cy="549086"/>
          </a:xfrm>
        </p:grpSpPr>
        <p:cxnSp>
          <p:nvCxnSpPr>
            <p:cNvPr id="600" name="Google Shape;600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1" name="Google Shape;601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2" name="Google Shape;602;p24"/>
          <p:cNvGrpSpPr/>
          <p:nvPr/>
        </p:nvGrpSpPr>
        <p:grpSpPr>
          <a:xfrm>
            <a:off x="8187160" y="3227785"/>
            <a:ext cx="123197" cy="549086"/>
            <a:chOff x="2850922" y="3101510"/>
            <a:chExt cx="123197" cy="549086"/>
          </a:xfrm>
        </p:grpSpPr>
        <p:cxnSp>
          <p:nvCxnSpPr>
            <p:cNvPr id="603" name="Google Shape;603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4" name="Google Shape;604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5" name="Google Shape;605;p24"/>
          <p:cNvSpPr txBox="1"/>
          <p:nvPr/>
        </p:nvSpPr>
        <p:spPr>
          <a:xfrm>
            <a:off x="3239872" y="4491066"/>
            <a:ext cx="1409958" cy="154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Feria Internacional del Libro de Bogotá - FILBo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Conversatorios, charlas y lanzamientos en Corferias y bibliotecas públicas de la Red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6" name="Google Shape;606;p24"/>
          <p:cNvGrpSpPr/>
          <p:nvPr/>
        </p:nvGrpSpPr>
        <p:grpSpPr>
          <a:xfrm>
            <a:off x="3267322" y="3215744"/>
            <a:ext cx="123197" cy="549086"/>
            <a:chOff x="2850922" y="3101510"/>
            <a:chExt cx="123197" cy="549086"/>
          </a:xfrm>
        </p:grpSpPr>
        <p:cxnSp>
          <p:nvCxnSpPr>
            <p:cNvPr id="607" name="Google Shape;607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08" name="Google Shape;608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4"/>
          <p:cNvGrpSpPr/>
          <p:nvPr/>
        </p:nvGrpSpPr>
        <p:grpSpPr>
          <a:xfrm>
            <a:off x="1257506" y="3328261"/>
            <a:ext cx="4991110" cy="1180977"/>
            <a:chOff x="1877634" y="2747101"/>
            <a:chExt cx="3120809" cy="885755"/>
          </a:xfrm>
        </p:grpSpPr>
        <p:sp>
          <p:nvSpPr>
            <p:cNvPr id="610" name="Google Shape;610;p24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1" name="Google Shape;611;p24"/>
            <p:cNvGrpSpPr/>
            <p:nvPr/>
          </p:nvGrpSpPr>
          <p:grpSpPr>
            <a:xfrm>
              <a:off x="1877634" y="2747101"/>
              <a:ext cx="3120809" cy="885755"/>
              <a:chOff x="1877634" y="2747101"/>
              <a:chExt cx="3120809" cy="885755"/>
            </a:xfrm>
          </p:grpSpPr>
          <p:sp>
            <p:nvSpPr>
              <p:cNvPr id="612" name="Google Shape;612;p24"/>
              <p:cNvSpPr txBox="1"/>
              <p:nvPr/>
            </p:nvSpPr>
            <p:spPr>
              <a:xfrm>
                <a:off x="3571043" y="2747101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Mayo - Julio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613" name="Google Shape;613;p24"/>
              <p:cNvGrpSpPr/>
              <p:nvPr/>
            </p:nvGrpSpPr>
            <p:grpSpPr>
              <a:xfrm rot="10800000">
                <a:off x="1877634" y="3211891"/>
                <a:ext cx="92400" cy="420965"/>
                <a:chOff x="3041539" y="2422136"/>
                <a:chExt cx="92400" cy="420965"/>
              </a:xfrm>
            </p:grpSpPr>
            <p:cxnSp>
              <p:nvCxnSpPr>
                <p:cNvPr id="614" name="Google Shape;614;p24"/>
                <p:cNvCxnSpPr/>
                <p:nvPr/>
              </p:nvCxnSpPr>
              <p:spPr>
                <a:xfrm>
                  <a:off x="3087738" y="2483701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615" name="Google Shape;615;p24"/>
                <p:cNvSpPr/>
                <p:nvPr/>
              </p:nvSpPr>
              <p:spPr>
                <a:xfrm>
                  <a:off x="3041539" y="2422136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16" name="Google Shape;616;p24"/>
          <p:cNvSpPr txBox="1"/>
          <p:nvPr/>
        </p:nvSpPr>
        <p:spPr>
          <a:xfrm>
            <a:off x="2819676" y="1486368"/>
            <a:ext cx="1253380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Graduación participantes Es Cultura Rural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Proceso de Formación en Liderazgo a agentes y organizaciones culturales de la ruralidad </a:t>
            </a:r>
            <a:endParaRPr sz="105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7" name="Google Shape;617;p24"/>
          <p:cNvGrpSpPr/>
          <p:nvPr/>
        </p:nvGrpSpPr>
        <p:grpSpPr>
          <a:xfrm>
            <a:off x="264720" y="1804655"/>
            <a:ext cx="3592284" cy="2144757"/>
            <a:chOff x="468748" y="1604370"/>
            <a:chExt cx="2422252" cy="1608605"/>
          </a:xfrm>
        </p:grpSpPr>
        <p:sp>
          <p:nvSpPr>
            <p:cNvPr id="618" name="Google Shape;618;p24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9" name="Google Shape;619;p24"/>
            <p:cNvGrpSpPr/>
            <p:nvPr/>
          </p:nvGrpSpPr>
          <p:grpSpPr>
            <a:xfrm>
              <a:off x="468748" y="1604370"/>
              <a:ext cx="2288303" cy="1607520"/>
              <a:chOff x="468748" y="1604370"/>
              <a:chExt cx="2288303" cy="1607520"/>
            </a:xfrm>
          </p:grpSpPr>
          <p:sp>
            <p:nvSpPr>
              <p:cNvPr id="620" name="Google Shape;620;p24"/>
              <p:cNvSpPr txBox="1"/>
              <p:nvPr/>
            </p:nvSpPr>
            <p:spPr>
              <a:xfrm>
                <a:off x="621507" y="2719577"/>
                <a:ext cx="2135544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Enero - Abril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621" name="Google Shape;621;p24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622" name="Google Shape;622;p24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623" name="Google Shape;623;p24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4" name="Google Shape;624;p24"/>
              <p:cNvSpPr txBox="1"/>
              <p:nvPr/>
            </p:nvSpPr>
            <p:spPr>
              <a:xfrm>
                <a:off x="468748" y="1604370"/>
                <a:ext cx="97272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Portafolio Distrital de Estímulos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s-CO" sz="11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172 estímulos entre becas, premios, residencias y pasantías en su primera fase.</a:t>
                </a:r>
                <a:endParaRPr/>
              </a:p>
            </p:txBody>
          </p:sp>
        </p:grpSp>
      </p:grpSp>
      <p:grpSp>
        <p:nvGrpSpPr>
          <p:cNvPr id="625" name="Google Shape;625;p24"/>
          <p:cNvGrpSpPr/>
          <p:nvPr/>
        </p:nvGrpSpPr>
        <p:grpSpPr>
          <a:xfrm>
            <a:off x="3721534" y="3950174"/>
            <a:ext cx="123197" cy="549086"/>
            <a:chOff x="4574388" y="4291914"/>
            <a:chExt cx="123197" cy="549086"/>
          </a:xfrm>
        </p:grpSpPr>
        <p:cxnSp>
          <p:nvCxnSpPr>
            <p:cNvPr id="626" name="Google Shape;626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7" name="Google Shape;627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8" name="Google Shape;628;p24"/>
          <p:cNvSpPr txBox="1"/>
          <p:nvPr/>
        </p:nvSpPr>
        <p:spPr>
          <a:xfrm>
            <a:off x="4906338" y="4561718"/>
            <a:ext cx="1600835" cy="170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1ª Asamblea Distrital de Arte, Cultura y Patrimonio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Participar y transformar: intercambio de experiencias de participación a través del arte, la cultura y el patrimonio en Bogotá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4"/>
          <p:cNvSpPr txBox="1"/>
          <p:nvPr/>
        </p:nvSpPr>
        <p:spPr>
          <a:xfrm>
            <a:off x="5446556" y="1760351"/>
            <a:ext cx="140995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Día del Arte Urbano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Conmemoración que tiene como objetivo de valorar diversas manifestaciones y expresiones artísticas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4"/>
          <p:cNvSpPr txBox="1"/>
          <p:nvPr/>
        </p:nvSpPr>
        <p:spPr>
          <a:xfrm>
            <a:off x="6741562" y="4529638"/>
            <a:ext cx="1600837" cy="87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Mes del Patrimonio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Conmemoración entorno al patrimonio cultura de Bogotá</a:t>
            </a:r>
            <a:endParaRPr sz="7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31" name="Google Shape;631;p24"/>
          <p:cNvGrpSpPr/>
          <p:nvPr/>
        </p:nvGrpSpPr>
        <p:grpSpPr>
          <a:xfrm>
            <a:off x="2098807" y="3928519"/>
            <a:ext cx="123197" cy="549086"/>
            <a:chOff x="4574388" y="4291914"/>
            <a:chExt cx="123197" cy="549086"/>
          </a:xfrm>
        </p:grpSpPr>
        <p:cxnSp>
          <p:nvCxnSpPr>
            <p:cNvPr id="632" name="Google Shape;632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3" name="Google Shape;633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4" name="Google Shape;634;p24"/>
          <p:cNvSpPr txBox="1"/>
          <p:nvPr/>
        </p:nvSpPr>
        <p:spPr>
          <a:xfrm>
            <a:off x="1774026" y="4423942"/>
            <a:ext cx="1219084" cy="17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del Festival Escolar de las Artes.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isibilizar los procesos de formación artística de las niñez y el papel del arte en la transformación de realidades.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5" name="Google Shape;635;p24"/>
          <p:cNvSpPr txBox="1"/>
          <p:nvPr/>
        </p:nvSpPr>
        <p:spPr>
          <a:xfrm>
            <a:off x="7541980" y="1734328"/>
            <a:ext cx="155704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Festival Internacional de Grafiti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Desarrollar intervenciones de Arte Urbano Responsable con la participación de artistas locales e internacionales.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4"/>
          <p:cNvSpPr txBox="1"/>
          <p:nvPr/>
        </p:nvSpPr>
        <p:spPr>
          <a:xfrm>
            <a:off x="9315675" y="1729236"/>
            <a:ext cx="17688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Estrategia de Cultura Ciudadana para la Prevención de las Discriminaciones Múltiples</a:t>
            </a:r>
            <a:br>
              <a:rPr lang="es-CO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Socializar con las entidades del distrito la formulación de la estrategia para la proyección de acciones de implementación en el 2023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24"/>
          <p:cNvGrpSpPr/>
          <p:nvPr/>
        </p:nvGrpSpPr>
        <p:grpSpPr>
          <a:xfrm>
            <a:off x="10692339" y="3218556"/>
            <a:ext cx="123197" cy="549086"/>
            <a:chOff x="2850922" y="3101510"/>
            <a:chExt cx="123197" cy="549086"/>
          </a:xfrm>
        </p:grpSpPr>
        <p:cxnSp>
          <p:nvCxnSpPr>
            <p:cNvPr id="638" name="Google Shape;638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39" name="Google Shape;639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0" name="Google Shape;640;p24"/>
          <p:cNvSpPr txBox="1"/>
          <p:nvPr/>
        </p:nvSpPr>
        <p:spPr>
          <a:xfrm>
            <a:off x="9848243" y="4447640"/>
            <a:ext cx="1129655" cy="92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Dígale No a la pólvora</a:t>
            </a:r>
            <a:br>
              <a:rPr lang="es-CO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 de Comunicaciones para desincentivar el uso de pólvora en celebraciones de navidad. </a:t>
            </a:r>
            <a:br>
              <a:rPr lang="es-CO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41" name="Google Shape;641;p24"/>
          <p:cNvGrpSpPr/>
          <p:nvPr/>
        </p:nvGrpSpPr>
        <p:grpSpPr>
          <a:xfrm>
            <a:off x="11581169" y="3922753"/>
            <a:ext cx="123197" cy="549086"/>
            <a:chOff x="4574388" y="4291914"/>
            <a:chExt cx="123197" cy="549086"/>
          </a:xfrm>
        </p:grpSpPr>
        <p:cxnSp>
          <p:nvCxnSpPr>
            <p:cNvPr id="642" name="Google Shape;642;p24"/>
            <p:cNvCxnSpPr/>
            <p:nvPr/>
          </p:nvCxnSpPr>
          <p:spPr>
            <a:xfrm rot="10800000">
              <a:off x="4635987" y="4291914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3" name="Google Shape;643;p24"/>
            <p:cNvSpPr/>
            <p:nvPr/>
          </p:nvSpPr>
          <p:spPr>
            <a:xfrm rot="10800000">
              <a:off x="4574388" y="4717803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4" name="Google Shape;644;p24"/>
          <p:cNvSpPr txBox="1"/>
          <p:nvPr/>
        </p:nvSpPr>
        <p:spPr>
          <a:xfrm>
            <a:off x="11213869" y="4435941"/>
            <a:ext cx="800419" cy="37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Navidad</a:t>
            </a:r>
            <a:endParaRPr/>
          </a:p>
        </p:txBody>
      </p:sp>
      <p:sp>
        <p:nvSpPr>
          <p:cNvPr id="645" name="Google Shape;645;p24"/>
          <p:cNvSpPr txBox="1"/>
          <p:nvPr/>
        </p:nvSpPr>
        <p:spPr>
          <a:xfrm>
            <a:off x="1500715" y="1352635"/>
            <a:ext cx="1442578" cy="1258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Fase II del Programa Distrital de Apoyos Concertados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Estrategia de comunicaciones para el lanzamiento de la segunda fase del Programa Distrital de Apoyos Concertados </a:t>
            </a:r>
            <a:endParaRPr/>
          </a:p>
        </p:txBody>
      </p:sp>
      <p:grpSp>
        <p:nvGrpSpPr>
          <p:cNvPr id="646" name="Google Shape;646;p24"/>
          <p:cNvGrpSpPr/>
          <p:nvPr/>
        </p:nvGrpSpPr>
        <p:grpSpPr>
          <a:xfrm>
            <a:off x="2074810" y="3227785"/>
            <a:ext cx="123197" cy="549086"/>
            <a:chOff x="2850922" y="3101510"/>
            <a:chExt cx="123197" cy="549086"/>
          </a:xfrm>
        </p:grpSpPr>
        <p:cxnSp>
          <p:nvCxnSpPr>
            <p:cNvPr id="647" name="Google Shape;647;p24"/>
            <p:cNvCxnSpPr/>
            <p:nvPr/>
          </p:nvCxnSpPr>
          <p:spPr>
            <a:xfrm>
              <a:off x="2912521" y="3171408"/>
              <a:ext cx="0" cy="47918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8" name="Google Shape;648;p24"/>
            <p:cNvSpPr/>
            <p:nvPr/>
          </p:nvSpPr>
          <p:spPr>
            <a:xfrm>
              <a:off x="2850922" y="3101510"/>
              <a:ext cx="123197" cy="12319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dfcefdaa69_0_0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</a:t>
            </a:r>
            <a:r>
              <a:rPr lang="es-CO" sz="25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g1dfcefdaa69_0_0"/>
          <p:cNvSpPr txBox="1"/>
          <p:nvPr/>
        </p:nvSpPr>
        <p:spPr>
          <a:xfrm>
            <a:off x="601013" y="4471839"/>
            <a:ext cx="1219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>
                <a:latin typeface="Roboto"/>
                <a:ea typeface="Roboto"/>
                <a:cs typeface="Roboto"/>
                <a:sym typeface="Roboto"/>
              </a:rPr>
              <a:t>Elecciones Consejos de Cultura y Deporte 2023-2027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Divulgación de requisitos para la participación</a:t>
            </a:r>
            <a:r>
              <a:rPr lang="es-CO" sz="1000">
                <a:latin typeface="Roboto"/>
                <a:ea typeface="Roboto"/>
                <a:cs typeface="Roboto"/>
                <a:sym typeface="Roboto"/>
              </a:rPr>
              <a:t>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55" name="Google Shape;655;g1dfcefdaa69_0_0"/>
          <p:cNvGrpSpPr/>
          <p:nvPr/>
        </p:nvGrpSpPr>
        <p:grpSpPr>
          <a:xfrm>
            <a:off x="3857199" y="3316690"/>
            <a:ext cx="5810970" cy="631581"/>
            <a:chOff x="4197208" y="2738379"/>
            <a:chExt cx="2530800" cy="473697"/>
          </a:xfrm>
        </p:grpSpPr>
        <p:sp>
          <p:nvSpPr>
            <p:cNvPr id="656" name="Google Shape;656;g1dfcefdaa69_0_0"/>
            <p:cNvSpPr/>
            <p:nvPr/>
          </p:nvSpPr>
          <p:spPr>
            <a:xfrm>
              <a:off x="4197208" y="3079477"/>
              <a:ext cx="2530800" cy="1326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g1dfcefdaa69_0_0"/>
            <p:cNvSpPr txBox="1"/>
            <p:nvPr/>
          </p:nvSpPr>
          <p:spPr>
            <a:xfrm>
              <a:off x="4444222" y="2738379"/>
              <a:ext cx="17481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>
                  <a:latin typeface="Roboto"/>
                  <a:ea typeface="Roboto"/>
                  <a:cs typeface="Roboto"/>
                  <a:sym typeface="Roboto"/>
                </a:rPr>
                <a:t>Marzo</a:t>
              </a:r>
              <a:endParaRPr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8" name="Google Shape;658;g1dfcefdaa69_0_0"/>
          <p:cNvGrpSpPr/>
          <p:nvPr/>
        </p:nvGrpSpPr>
        <p:grpSpPr>
          <a:xfrm>
            <a:off x="3810614" y="3211834"/>
            <a:ext cx="123300" cy="548998"/>
            <a:chOff x="2850922" y="3101510"/>
            <a:chExt cx="123300" cy="548998"/>
          </a:xfrm>
        </p:grpSpPr>
        <p:cxnSp>
          <p:nvCxnSpPr>
            <p:cNvPr id="659" name="Google Shape;659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0" name="Google Shape;660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1" name="Google Shape;661;g1dfcefdaa69_0_0"/>
          <p:cNvSpPr txBox="1"/>
          <p:nvPr/>
        </p:nvSpPr>
        <p:spPr>
          <a:xfrm>
            <a:off x="11125974" y="4520250"/>
            <a:ext cx="991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Feria Internacional del Libro de Bogotá - FILBo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Conversatorios, charlas y lanzamientos en Corferias y bibliotecas públicas de la Red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2" name="Google Shape;662;g1dfcefdaa69_0_0"/>
          <p:cNvGrpSpPr/>
          <p:nvPr/>
        </p:nvGrpSpPr>
        <p:grpSpPr>
          <a:xfrm>
            <a:off x="2352922" y="3215744"/>
            <a:ext cx="123300" cy="548998"/>
            <a:chOff x="2850922" y="3101510"/>
            <a:chExt cx="123300" cy="548998"/>
          </a:xfrm>
        </p:grpSpPr>
        <p:cxnSp>
          <p:nvCxnSpPr>
            <p:cNvPr id="663" name="Google Shape;663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4" name="Google Shape;664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5" name="Google Shape;665;g1dfcefdaa69_0_0"/>
          <p:cNvSpPr/>
          <p:nvPr/>
        </p:nvSpPr>
        <p:spPr>
          <a:xfrm>
            <a:off x="952596" y="3771409"/>
            <a:ext cx="2904307" cy="177996"/>
          </a:xfrm>
          <a:prstGeom prst="rect">
            <a:avLst/>
          </a:prstGeom>
          <a:solidFill>
            <a:srgbClr val="9225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1dfcefdaa69_0_0"/>
          <p:cNvSpPr txBox="1"/>
          <p:nvPr/>
        </p:nvSpPr>
        <p:spPr>
          <a:xfrm>
            <a:off x="7735675" y="4557300"/>
            <a:ext cx="12837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del Festival Escolar de las Artes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isibilizar los procesos de formación artística de las niñez y el papel del arte en la transformación de realidades.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67" name="Google Shape;667;g1dfcefdaa69_0_0"/>
          <p:cNvGrpSpPr/>
          <p:nvPr/>
        </p:nvGrpSpPr>
        <p:grpSpPr>
          <a:xfrm>
            <a:off x="11581066" y="3922841"/>
            <a:ext cx="123300" cy="548998"/>
            <a:chOff x="4574285" y="4292002"/>
            <a:chExt cx="123300" cy="548998"/>
          </a:xfrm>
        </p:grpSpPr>
        <p:cxnSp>
          <p:nvCxnSpPr>
            <p:cNvPr id="668" name="Google Shape;668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9" name="Google Shape;669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g1dfcefdaa69_0_0"/>
          <p:cNvSpPr txBox="1"/>
          <p:nvPr/>
        </p:nvSpPr>
        <p:spPr>
          <a:xfrm>
            <a:off x="643648" y="3291550"/>
            <a:ext cx="16770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Enero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g1dfcefdaa69_0_0"/>
          <p:cNvSpPr txBox="1"/>
          <p:nvPr/>
        </p:nvSpPr>
        <p:spPr>
          <a:xfrm>
            <a:off x="2355775" y="4500100"/>
            <a:ext cx="14424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Portafolio Distrital de Estímulos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2 667</a:t>
            </a:r>
            <a:r>
              <a:rPr lang="es-CO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estímulos entre becas, premios, residencias y pasantías en su primera fase.</a:t>
            </a:r>
            <a:endParaRPr/>
          </a:p>
        </p:txBody>
      </p:sp>
      <p:sp>
        <p:nvSpPr>
          <p:cNvPr id="672" name="Google Shape;672;g1dfcefdaa69_0_0"/>
          <p:cNvSpPr/>
          <p:nvPr/>
        </p:nvSpPr>
        <p:spPr>
          <a:xfrm>
            <a:off x="2402450" y="3771325"/>
            <a:ext cx="991500" cy="177900"/>
          </a:xfrm>
          <a:prstGeom prst="rect">
            <a:avLst/>
          </a:prstGeom>
          <a:solidFill>
            <a:srgbClr val="551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1dfcefdaa69_0_0"/>
          <p:cNvSpPr txBox="1"/>
          <p:nvPr/>
        </p:nvSpPr>
        <p:spPr>
          <a:xfrm>
            <a:off x="2104085" y="3328182"/>
            <a:ext cx="16128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>
                <a:latin typeface="Roboto"/>
                <a:ea typeface="Roboto"/>
                <a:cs typeface="Roboto"/>
                <a:sym typeface="Roboto"/>
              </a:rPr>
              <a:t>Febrero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74" name="Google Shape;674;g1dfcefdaa69_0_0"/>
          <p:cNvGrpSpPr/>
          <p:nvPr/>
        </p:nvGrpSpPr>
        <p:grpSpPr>
          <a:xfrm rot="10800000">
            <a:off x="1257502" y="3947886"/>
            <a:ext cx="104403" cy="561273"/>
            <a:chOff x="3041539" y="2422136"/>
            <a:chExt cx="92400" cy="420965"/>
          </a:xfrm>
        </p:grpSpPr>
        <p:cxnSp>
          <p:nvCxnSpPr>
            <p:cNvPr id="675" name="Google Shape;675;g1dfcefdaa69_0_0"/>
            <p:cNvCxnSpPr/>
            <p:nvPr/>
          </p:nvCxnSpPr>
          <p:spPr>
            <a:xfrm>
              <a:off x="3087738" y="2483701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76" name="Google Shape;676;g1dfcefdaa69_0_0"/>
            <p:cNvSpPr/>
            <p:nvPr/>
          </p:nvSpPr>
          <p:spPr>
            <a:xfrm>
              <a:off x="3041539" y="242213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7" name="Google Shape;677;g1dfcefdaa69_0_0"/>
          <p:cNvSpPr/>
          <p:nvPr/>
        </p:nvSpPr>
        <p:spPr>
          <a:xfrm>
            <a:off x="9558749" y="3771425"/>
            <a:ext cx="2097900" cy="177900"/>
          </a:xfrm>
          <a:prstGeom prst="rect">
            <a:avLst/>
          </a:prstGeom>
          <a:solidFill>
            <a:srgbClr val="551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8" name="Google Shape;678;g1dfcefdaa69_0_0"/>
          <p:cNvGrpSpPr/>
          <p:nvPr/>
        </p:nvGrpSpPr>
        <p:grpSpPr>
          <a:xfrm>
            <a:off x="8134155" y="3950262"/>
            <a:ext cx="123300" cy="548998"/>
            <a:chOff x="4574285" y="4292002"/>
            <a:chExt cx="123300" cy="548998"/>
          </a:xfrm>
        </p:grpSpPr>
        <p:cxnSp>
          <p:nvCxnSpPr>
            <p:cNvPr id="679" name="Google Shape;679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80" name="Google Shape;680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1" name="Google Shape;681;g1dfcefdaa69_0_0"/>
          <p:cNvGrpSpPr/>
          <p:nvPr/>
        </p:nvGrpSpPr>
        <p:grpSpPr>
          <a:xfrm>
            <a:off x="5367760" y="3227785"/>
            <a:ext cx="123300" cy="548998"/>
            <a:chOff x="2850922" y="3101510"/>
            <a:chExt cx="123300" cy="548998"/>
          </a:xfrm>
        </p:grpSpPr>
        <p:cxnSp>
          <p:nvCxnSpPr>
            <p:cNvPr id="682" name="Google Shape;682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83" name="Google Shape;683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g1dfcefdaa69_0_0"/>
          <p:cNvSpPr txBox="1"/>
          <p:nvPr/>
        </p:nvSpPr>
        <p:spPr>
          <a:xfrm>
            <a:off x="1793250" y="1369938"/>
            <a:ext cx="16008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Aldea Cultural y Creativa</a:t>
            </a:r>
            <a:endParaRPr sz="11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210 emprendimientos seleccionados tendrán asesorías y capacitaciones de acuerdo con su nivel de madurez y necesidades.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5" name="Google Shape;685;g1dfcefdaa69_0_0"/>
          <p:cNvSpPr txBox="1"/>
          <p:nvPr/>
        </p:nvSpPr>
        <p:spPr>
          <a:xfrm>
            <a:off x="9009925" y="1921075"/>
            <a:ext cx="11724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Convenio SENA-SCRD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Programas de formación para artistas y gestores culturales</a:t>
            </a:r>
            <a:endParaRPr/>
          </a:p>
        </p:txBody>
      </p:sp>
      <p:sp>
        <p:nvSpPr>
          <p:cNvPr id="686" name="Google Shape;686;g1dfcefdaa69_0_0"/>
          <p:cNvSpPr txBox="1"/>
          <p:nvPr/>
        </p:nvSpPr>
        <p:spPr>
          <a:xfrm>
            <a:off x="8578938" y="3302830"/>
            <a:ext cx="3373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>
                <a:latin typeface="Roboto"/>
                <a:ea typeface="Roboto"/>
                <a:cs typeface="Roboto"/>
                <a:sym typeface="Roboto"/>
              </a:rPr>
              <a:t>Abril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7" name="Google Shape;687;g1dfcefdaa69_0_0"/>
          <p:cNvSpPr txBox="1"/>
          <p:nvPr/>
        </p:nvSpPr>
        <p:spPr>
          <a:xfrm>
            <a:off x="3275925" y="1540075"/>
            <a:ext cx="16770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#BogotáSabeACentro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Movimiento ciudadano alrededor de la diversidad cultural, patrimonial y gastronómica de este sector de la ciudad que se trabajará todo el año.</a:t>
            </a:r>
            <a:endParaRPr/>
          </a:p>
        </p:txBody>
      </p:sp>
      <p:grpSp>
        <p:nvGrpSpPr>
          <p:cNvPr id="688" name="Google Shape;688;g1dfcefdaa69_0_0"/>
          <p:cNvGrpSpPr/>
          <p:nvPr/>
        </p:nvGrpSpPr>
        <p:grpSpPr>
          <a:xfrm>
            <a:off x="4257480" y="3950262"/>
            <a:ext cx="123300" cy="548998"/>
            <a:chOff x="4574285" y="4292002"/>
            <a:chExt cx="123300" cy="548998"/>
          </a:xfrm>
        </p:grpSpPr>
        <p:cxnSp>
          <p:nvCxnSpPr>
            <p:cNvPr id="689" name="Google Shape;689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90" name="Google Shape;690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g1dfcefdaa69_0_0"/>
          <p:cNvGrpSpPr/>
          <p:nvPr/>
        </p:nvGrpSpPr>
        <p:grpSpPr>
          <a:xfrm>
            <a:off x="3038280" y="3950262"/>
            <a:ext cx="123300" cy="548998"/>
            <a:chOff x="4574285" y="4292002"/>
            <a:chExt cx="123300" cy="548998"/>
          </a:xfrm>
        </p:grpSpPr>
        <p:cxnSp>
          <p:nvCxnSpPr>
            <p:cNvPr id="692" name="Google Shape;692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93" name="Google Shape;693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4" name="Google Shape;694;g1dfcefdaa69_0_0"/>
          <p:cNvSpPr txBox="1"/>
          <p:nvPr/>
        </p:nvSpPr>
        <p:spPr>
          <a:xfrm>
            <a:off x="3658675" y="4557300"/>
            <a:ext cx="1410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900" b="1">
                <a:latin typeface="Roboto"/>
                <a:ea typeface="Roboto"/>
                <a:cs typeface="Roboto"/>
                <a:sym typeface="Roboto"/>
              </a:rPr>
              <a:t>Guía para la prevención de las violencias basadas en género</a:t>
            </a:r>
            <a:endParaRPr sz="900" b="1"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O" sz="900">
                <a:latin typeface="Roboto"/>
                <a:ea typeface="Roboto"/>
                <a:cs typeface="Roboto"/>
                <a:sym typeface="Roboto"/>
              </a:rPr>
              <a:t>Herramienta que invita a conversar abiertamente y a buscar acciones conjuntas de atención y prevención de violencias basadas en género.</a:t>
            </a:r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g1dfcefdaa69_0_0"/>
          <p:cNvSpPr txBox="1"/>
          <p:nvPr/>
        </p:nvSpPr>
        <p:spPr>
          <a:xfrm>
            <a:off x="4818925" y="1311475"/>
            <a:ext cx="16962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Aldea Empodera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Fortalecer capacidades empresariales, desarrollar habilidades gerenciales para la expansión de sus negocios y enriquecer conocimientos financieros.</a:t>
            </a:r>
            <a:endParaRPr/>
          </a:p>
        </p:txBody>
      </p:sp>
      <p:sp>
        <p:nvSpPr>
          <p:cNvPr id="696" name="Google Shape;696;g1dfcefdaa69_0_0"/>
          <p:cNvSpPr txBox="1"/>
          <p:nvPr/>
        </p:nvSpPr>
        <p:spPr>
          <a:xfrm>
            <a:off x="5221076" y="4481092"/>
            <a:ext cx="12192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>
                <a:latin typeface="Roboto"/>
                <a:ea typeface="Roboto"/>
                <a:cs typeface="Roboto"/>
                <a:sym typeface="Roboto"/>
              </a:rPr>
              <a:t>Propuesta exención del predial para teatros y museos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/>
              <a:t>Esta iniciativa busca que las salas concertadas y museos tengan mayores oportunidades de continuar enriqueciendo la cultura de la ciudad.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97" name="Google Shape;697;g1dfcefdaa69_0_0"/>
          <p:cNvGrpSpPr/>
          <p:nvPr/>
        </p:nvGrpSpPr>
        <p:grpSpPr>
          <a:xfrm>
            <a:off x="5619555" y="3950262"/>
            <a:ext cx="123300" cy="548998"/>
            <a:chOff x="4574285" y="4292002"/>
            <a:chExt cx="123300" cy="548998"/>
          </a:xfrm>
        </p:grpSpPr>
        <p:cxnSp>
          <p:nvCxnSpPr>
            <p:cNvPr id="698" name="Google Shape;698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99" name="Google Shape;699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0" name="Google Shape;700;g1dfcefdaa69_0_0"/>
          <p:cNvGrpSpPr/>
          <p:nvPr/>
        </p:nvGrpSpPr>
        <p:grpSpPr>
          <a:xfrm>
            <a:off x="9406360" y="3227785"/>
            <a:ext cx="123300" cy="548998"/>
            <a:chOff x="2850922" y="3101510"/>
            <a:chExt cx="123300" cy="548998"/>
          </a:xfrm>
        </p:grpSpPr>
        <p:cxnSp>
          <p:nvCxnSpPr>
            <p:cNvPr id="701" name="Google Shape;701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2" name="Google Shape;702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g1dfcefdaa69_0_0"/>
          <p:cNvGrpSpPr/>
          <p:nvPr/>
        </p:nvGrpSpPr>
        <p:grpSpPr>
          <a:xfrm>
            <a:off x="8339560" y="3227785"/>
            <a:ext cx="123300" cy="548998"/>
            <a:chOff x="2850922" y="3101510"/>
            <a:chExt cx="123300" cy="548998"/>
          </a:xfrm>
        </p:grpSpPr>
        <p:cxnSp>
          <p:nvCxnSpPr>
            <p:cNvPr id="704" name="Google Shape;704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5" name="Google Shape;705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g1dfcefdaa69_0_0"/>
          <p:cNvSpPr txBox="1"/>
          <p:nvPr/>
        </p:nvSpPr>
        <p:spPr>
          <a:xfrm>
            <a:off x="7658100" y="1540075"/>
            <a:ext cx="13518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Lanzamiento Red de Distritos Creativos - RED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Nueva imagen y nombre para resaltar el trabajo de los agentes en los 15 Distritos Creativos</a:t>
            </a:r>
            <a:endParaRPr/>
          </a:p>
        </p:txBody>
      </p:sp>
      <p:grpSp>
        <p:nvGrpSpPr>
          <p:cNvPr id="707" name="Google Shape;707;g1dfcefdaa69_0_0"/>
          <p:cNvGrpSpPr/>
          <p:nvPr/>
        </p:nvGrpSpPr>
        <p:grpSpPr>
          <a:xfrm>
            <a:off x="6914955" y="3950262"/>
            <a:ext cx="123300" cy="548998"/>
            <a:chOff x="4574285" y="4292002"/>
            <a:chExt cx="123300" cy="548998"/>
          </a:xfrm>
        </p:grpSpPr>
        <p:cxnSp>
          <p:nvCxnSpPr>
            <p:cNvPr id="708" name="Google Shape;708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09" name="Google Shape;709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0" name="Google Shape;710;g1dfcefdaa69_0_0"/>
          <p:cNvSpPr txBox="1"/>
          <p:nvPr/>
        </p:nvSpPr>
        <p:spPr>
          <a:xfrm>
            <a:off x="6440275" y="4557300"/>
            <a:ext cx="128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Lanzamiento </a:t>
            </a:r>
            <a:r>
              <a:rPr lang="es-CO" sz="900" b="1">
                <a:latin typeface="Roboto"/>
                <a:ea typeface="Roboto"/>
                <a:cs typeface="Roboto"/>
                <a:sym typeface="Roboto"/>
              </a:rPr>
              <a:t>Escuela Virtual A Cuidar se Aprende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/>
              <a:t>Masterclasses con temáticas dirigidas al cuidado.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11" name="Google Shape;711;g1dfcefdaa69_0_0"/>
          <p:cNvGrpSpPr/>
          <p:nvPr/>
        </p:nvGrpSpPr>
        <p:grpSpPr>
          <a:xfrm>
            <a:off x="7120360" y="3227785"/>
            <a:ext cx="123300" cy="548998"/>
            <a:chOff x="2850922" y="3101510"/>
            <a:chExt cx="123300" cy="548998"/>
          </a:xfrm>
        </p:grpSpPr>
        <p:cxnSp>
          <p:nvCxnSpPr>
            <p:cNvPr id="712" name="Google Shape;712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3" name="Google Shape;713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g1dfcefdaa69_0_0"/>
          <p:cNvSpPr txBox="1"/>
          <p:nvPr/>
        </p:nvSpPr>
        <p:spPr>
          <a:xfrm>
            <a:off x="6362700" y="1540075"/>
            <a:ext cx="13518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Reconocimiento Es Cultura Local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Otorgar distinciones a 800 ganadores de ECL y a alcaldes locales.</a:t>
            </a:r>
            <a:endParaRPr/>
          </a:p>
        </p:txBody>
      </p:sp>
      <p:grpSp>
        <p:nvGrpSpPr>
          <p:cNvPr id="715" name="Google Shape;715;g1dfcefdaa69_0_0"/>
          <p:cNvGrpSpPr/>
          <p:nvPr/>
        </p:nvGrpSpPr>
        <p:grpSpPr>
          <a:xfrm>
            <a:off x="10625560" y="3227785"/>
            <a:ext cx="123300" cy="548998"/>
            <a:chOff x="2850922" y="3101510"/>
            <a:chExt cx="123300" cy="548998"/>
          </a:xfrm>
        </p:grpSpPr>
        <p:cxnSp>
          <p:nvCxnSpPr>
            <p:cNvPr id="716" name="Google Shape;716;g1dfcefdaa69_0_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17" name="Google Shape;717;g1dfcefdaa69_0_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g1dfcefdaa69_0_0"/>
          <p:cNvSpPr txBox="1"/>
          <p:nvPr/>
        </p:nvSpPr>
        <p:spPr>
          <a:xfrm>
            <a:off x="10152925" y="1692475"/>
            <a:ext cx="11724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>
                <a:latin typeface="Roboto"/>
                <a:ea typeface="Roboto"/>
                <a:cs typeface="Roboto"/>
                <a:sym typeface="Roboto"/>
              </a:rPr>
              <a:t>Lanzamiento Es Cultura Local 2024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>
                <a:latin typeface="Roboto"/>
                <a:ea typeface="Roboto"/>
                <a:cs typeface="Roboto"/>
                <a:sym typeface="Roboto"/>
              </a:rPr>
              <a:t>Anuncio estímulos para artistas y gestores locales.	</a:t>
            </a:r>
            <a:endParaRPr/>
          </a:p>
        </p:txBody>
      </p:sp>
      <p:grpSp>
        <p:nvGrpSpPr>
          <p:cNvPr id="719" name="Google Shape;719;g1dfcefdaa69_0_0"/>
          <p:cNvGrpSpPr/>
          <p:nvPr/>
        </p:nvGrpSpPr>
        <p:grpSpPr>
          <a:xfrm>
            <a:off x="9295066" y="3922841"/>
            <a:ext cx="123300" cy="548998"/>
            <a:chOff x="4574285" y="4292002"/>
            <a:chExt cx="123300" cy="548998"/>
          </a:xfrm>
        </p:grpSpPr>
        <p:cxnSp>
          <p:nvCxnSpPr>
            <p:cNvPr id="720" name="Google Shape;720;g1dfcefdaa69_0_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21" name="Google Shape;721;g1dfcefdaa69_0_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2" name="Google Shape;722;g1dfcefdaa69_0_0"/>
          <p:cNvSpPr txBox="1"/>
          <p:nvPr/>
        </p:nvSpPr>
        <p:spPr>
          <a:xfrm>
            <a:off x="9107275" y="4481100"/>
            <a:ext cx="12837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900" b="1">
                <a:latin typeface="Roboto"/>
                <a:ea typeface="Roboto"/>
                <a:cs typeface="Roboto"/>
                <a:sym typeface="Roboto"/>
              </a:rPr>
              <a:t>Convocatoria de apoyo a la participación de mujeres en FILBo 2023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isibilizar los procesos </a:t>
            </a:r>
            <a:r>
              <a:rPr lang="es-CO" sz="1000">
                <a:latin typeface="Roboto"/>
                <a:ea typeface="Roboto"/>
                <a:cs typeface="Roboto"/>
                <a:sym typeface="Roboto"/>
              </a:rPr>
              <a:t>editoriales de mujeres en el sector</a:t>
            </a:r>
            <a:r>
              <a:rPr lang="es-CO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g1dfcefdaa69_0_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7" cy="697589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g1dfcefdaa69_0_160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</a:t>
            </a:r>
            <a:r>
              <a:rPr lang="es-CO" sz="25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9" name="Google Shape;729;g1dfcefdaa69_0_160"/>
          <p:cNvGrpSpPr/>
          <p:nvPr/>
        </p:nvGrpSpPr>
        <p:grpSpPr>
          <a:xfrm>
            <a:off x="5625260" y="3922840"/>
            <a:ext cx="123300" cy="548998"/>
            <a:chOff x="4574285" y="4292002"/>
            <a:chExt cx="123300" cy="548998"/>
          </a:xfrm>
        </p:grpSpPr>
        <p:cxnSp>
          <p:nvCxnSpPr>
            <p:cNvPr id="730" name="Google Shape;730;g1dfcefdaa69_0_16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31" name="Google Shape;731;g1dfcefdaa69_0_16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2" name="Google Shape;732;g1dfcefdaa69_0_160"/>
          <p:cNvGrpSpPr/>
          <p:nvPr/>
        </p:nvGrpSpPr>
        <p:grpSpPr>
          <a:xfrm>
            <a:off x="5696186" y="3316633"/>
            <a:ext cx="2904089" cy="631578"/>
            <a:chOff x="4197204" y="2738379"/>
            <a:chExt cx="2768700" cy="473695"/>
          </a:xfrm>
        </p:grpSpPr>
        <p:sp>
          <p:nvSpPr>
            <p:cNvPr id="733" name="Google Shape;733;g1dfcefdaa69_0_160"/>
            <p:cNvSpPr/>
            <p:nvPr/>
          </p:nvSpPr>
          <p:spPr>
            <a:xfrm>
              <a:off x="4197204" y="3079474"/>
              <a:ext cx="2768700" cy="1326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g1dfcefdaa69_0_160"/>
            <p:cNvSpPr txBox="1"/>
            <p:nvPr/>
          </p:nvSpPr>
          <p:spPr>
            <a:xfrm>
              <a:off x="4776089" y="2738379"/>
              <a:ext cx="17481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>
                  <a:latin typeface="Roboto"/>
                  <a:ea typeface="Roboto"/>
                  <a:cs typeface="Roboto"/>
                  <a:sym typeface="Roboto"/>
                </a:rPr>
                <a:t>Julio</a:t>
              </a:r>
              <a:endParaRPr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35" name="Google Shape;735;g1dfcefdaa69_0_160"/>
          <p:cNvGrpSpPr/>
          <p:nvPr/>
        </p:nvGrpSpPr>
        <p:grpSpPr>
          <a:xfrm>
            <a:off x="4243105" y="3231124"/>
            <a:ext cx="123300" cy="548998"/>
            <a:chOff x="2850922" y="3101510"/>
            <a:chExt cx="123300" cy="548998"/>
          </a:xfrm>
        </p:grpSpPr>
        <p:cxnSp>
          <p:nvCxnSpPr>
            <p:cNvPr id="736" name="Google Shape;736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37" name="Google Shape;737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g1dfcefdaa69_0_160"/>
          <p:cNvGrpSpPr/>
          <p:nvPr/>
        </p:nvGrpSpPr>
        <p:grpSpPr>
          <a:xfrm>
            <a:off x="6020414" y="3211834"/>
            <a:ext cx="123300" cy="548998"/>
            <a:chOff x="2850922" y="3101510"/>
            <a:chExt cx="123300" cy="548998"/>
          </a:xfrm>
        </p:grpSpPr>
        <p:cxnSp>
          <p:nvCxnSpPr>
            <p:cNvPr id="739" name="Google Shape;739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40" name="Google Shape;740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1" name="Google Shape;741;g1dfcefdaa69_0_160"/>
          <p:cNvGrpSpPr/>
          <p:nvPr/>
        </p:nvGrpSpPr>
        <p:grpSpPr>
          <a:xfrm>
            <a:off x="3267322" y="3215744"/>
            <a:ext cx="123300" cy="548998"/>
            <a:chOff x="2850922" y="3101510"/>
            <a:chExt cx="123300" cy="548998"/>
          </a:xfrm>
        </p:grpSpPr>
        <p:cxnSp>
          <p:nvCxnSpPr>
            <p:cNvPr id="742" name="Google Shape;742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43" name="Google Shape;743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4" name="Google Shape;744;g1dfcefdaa69_0_160"/>
          <p:cNvSpPr/>
          <p:nvPr/>
        </p:nvSpPr>
        <p:spPr>
          <a:xfrm>
            <a:off x="952596" y="3771409"/>
            <a:ext cx="2904307" cy="177996"/>
          </a:xfrm>
          <a:prstGeom prst="rect">
            <a:avLst/>
          </a:prstGeom>
          <a:solidFill>
            <a:srgbClr val="9225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5" name="Google Shape;745;g1dfcefdaa69_0_160"/>
          <p:cNvGrpSpPr/>
          <p:nvPr/>
        </p:nvGrpSpPr>
        <p:grpSpPr>
          <a:xfrm>
            <a:off x="491245" y="3291557"/>
            <a:ext cx="3166798" cy="656401"/>
            <a:chOff x="621507" y="2719577"/>
            <a:chExt cx="2135400" cy="492313"/>
          </a:xfrm>
        </p:grpSpPr>
        <p:sp>
          <p:nvSpPr>
            <p:cNvPr id="746" name="Google Shape;746;g1dfcefdaa69_0_160"/>
            <p:cNvSpPr txBox="1"/>
            <p:nvPr/>
          </p:nvSpPr>
          <p:spPr>
            <a:xfrm>
              <a:off x="621507" y="2719577"/>
              <a:ext cx="2135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>
                  <a:latin typeface="Roboto"/>
                  <a:ea typeface="Roboto"/>
                  <a:cs typeface="Roboto"/>
                  <a:sym typeface="Roboto"/>
                </a:rPr>
                <a:t>Mayo</a:t>
              </a:r>
              <a:endParaRPr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747" name="Google Shape;747;g1dfcefdaa69_0_160"/>
            <p:cNvGrpSpPr/>
            <p:nvPr/>
          </p:nvGrpSpPr>
          <p:grpSpPr>
            <a:xfrm>
              <a:off x="881025" y="2800065"/>
              <a:ext cx="92400" cy="411825"/>
              <a:chOff x="845575" y="2563700"/>
              <a:chExt cx="92400" cy="411825"/>
            </a:xfrm>
          </p:grpSpPr>
          <p:cxnSp>
            <p:nvCxnSpPr>
              <p:cNvPr id="748" name="Google Shape;748;g1dfcefdaa69_0_16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749" name="Google Shape;749;g1dfcefdaa69_0_16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0" name="Google Shape;750;g1dfcefdaa69_0_160"/>
          <p:cNvGrpSpPr/>
          <p:nvPr/>
        </p:nvGrpSpPr>
        <p:grpSpPr>
          <a:xfrm>
            <a:off x="10692339" y="3218556"/>
            <a:ext cx="123300" cy="548998"/>
            <a:chOff x="2850922" y="3101510"/>
            <a:chExt cx="123300" cy="548998"/>
          </a:xfrm>
        </p:grpSpPr>
        <p:cxnSp>
          <p:nvCxnSpPr>
            <p:cNvPr id="751" name="Google Shape;751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2" name="Google Shape;752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g1dfcefdaa69_0_160"/>
          <p:cNvGrpSpPr/>
          <p:nvPr/>
        </p:nvGrpSpPr>
        <p:grpSpPr>
          <a:xfrm>
            <a:off x="11581066" y="3922841"/>
            <a:ext cx="123300" cy="548998"/>
            <a:chOff x="4574285" y="4292002"/>
            <a:chExt cx="123300" cy="548998"/>
          </a:xfrm>
        </p:grpSpPr>
        <p:cxnSp>
          <p:nvCxnSpPr>
            <p:cNvPr id="754" name="Google Shape;754;g1dfcefdaa69_0_16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5" name="Google Shape;755;g1dfcefdaa69_0_16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g1dfcefdaa69_0_160"/>
          <p:cNvGrpSpPr/>
          <p:nvPr/>
        </p:nvGrpSpPr>
        <p:grpSpPr>
          <a:xfrm>
            <a:off x="2074810" y="3227785"/>
            <a:ext cx="123300" cy="548998"/>
            <a:chOff x="2850922" y="3101510"/>
            <a:chExt cx="123300" cy="548998"/>
          </a:xfrm>
        </p:grpSpPr>
        <p:cxnSp>
          <p:nvCxnSpPr>
            <p:cNvPr id="757" name="Google Shape;757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58" name="Google Shape;758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9" name="Google Shape;759;g1dfcefdaa69_0_160"/>
          <p:cNvSpPr/>
          <p:nvPr/>
        </p:nvSpPr>
        <p:spPr>
          <a:xfrm>
            <a:off x="2878105" y="3771416"/>
            <a:ext cx="3132069" cy="177996"/>
          </a:xfrm>
          <a:prstGeom prst="rect">
            <a:avLst/>
          </a:prstGeom>
          <a:solidFill>
            <a:srgbClr val="551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1dfcefdaa69_0_160"/>
          <p:cNvSpPr/>
          <p:nvPr/>
        </p:nvSpPr>
        <p:spPr>
          <a:xfrm>
            <a:off x="8575546" y="3771416"/>
            <a:ext cx="3081107" cy="177996"/>
          </a:xfrm>
          <a:prstGeom prst="rect">
            <a:avLst/>
          </a:prstGeom>
          <a:solidFill>
            <a:srgbClr val="5515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1" name="Google Shape;761;g1dfcefdaa69_0_160"/>
          <p:cNvGrpSpPr/>
          <p:nvPr/>
        </p:nvGrpSpPr>
        <p:grpSpPr>
          <a:xfrm rot="10800000">
            <a:off x="8513099" y="3771405"/>
            <a:ext cx="121183" cy="549086"/>
            <a:chOff x="2070100" y="2563700"/>
            <a:chExt cx="92400" cy="411825"/>
          </a:xfrm>
        </p:grpSpPr>
        <p:cxnSp>
          <p:nvCxnSpPr>
            <p:cNvPr id="762" name="Google Shape;762;g1dfcefdaa69_0_160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3" name="Google Shape;763;g1dfcefdaa69_0_160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g1dfcefdaa69_0_160"/>
          <p:cNvSpPr txBox="1"/>
          <p:nvPr/>
        </p:nvSpPr>
        <p:spPr>
          <a:xfrm>
            <a:off x="7969338" y="3302830"/>
            <a:ext cx="3373440" cy="49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>
                <a:latin typeface="Roboto"/>
                <a:ea typeface="Roboto"/>
                <a:cs typeface="Roboto"/>
                <a:sym typeface="Roboto"/>
              </a:rPr>
              <a:t>Agosto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5" name="Google Shape;765;g1dfcefdaa69_0_160"/>
          <p:cNvSpPr txBox="1"/>
          <p:nvPr/>
        </p:nvSpPr>
        <p:spPr>
          <a:xfrm>
            <a:off x="315035" y="2007414"/>
            <a:ext cx="14100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Aniversario de la Red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</a:t>
            </a:r>
            <a:r>
              <a:rPr lang="es-CO" sz="1050" b="1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istritos creativos de Bogotá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Reactivación 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territorio, agentes y ciudadanía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g1dfcefdaa69_0_160"/>
          <p:cNvGrpSpPr/>
          <p:nvPr/>
        </p:nvGrpSpPr>
        <p:grpSpPr>
          <a:xfrm>
            <a:off x="7295955" y="3950262"/>
            <a:ext cx="123300" cy="548998"/>
            <a:chOff x="4574285" y="4292002"/>
            <a:chExt cx="123300" cy="548998"/>
          </a:xfrm>
        </p:grpSpPr>
        <p:cxnSp>
          <p:nvCxnSpPr>
            <p:cNvPr id="767" name="Google Shape;767;g1dfcefdaa69_0_16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68" name="Google Shape;768;g1dfcefdaa69_0_16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9" name="Google Shape;769;g1dfcefdaa69_0_160"/>
          <p:cNvGrpSpPr/>
          <p:nvPr/>
        </p:nvGrpSpPr>
        <p:grpSpPr>
          <a:xfrm>
            <a:off x="10199990" y="3898642"/>
            <a:ext cx="123300" cy="548998"/>
            <a:chOff x="4574285" y="4292002"/>
            <a:chExt cx="123300" cy="548998"/>
          </a:xfrm>
        </p:grpSpPr>
        <p:cxnSp>
          <p:nvCxnSpPr>
            <p:cNvPr id="770" name="Google Shape;770;g1dfcefdaa69_0_16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1" name="Google Shape;771;g1dfcefdaa69_0_16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g1dfcefdaa69_0_160"/>
          <p:cNvSpPr txBox="1"/>
          <p:nvPr/>
        </p:nvSpPr>
        <p:spPr>
          <a:xfrm>
            <a:off x="3965775" y="3328261"/>
            <a:ext cx="2282841" cy="49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>
                <a:latin typeface="Roboto"/>
                <a:ea typeface="Roboto"/>
                <a:cs typeface="Roboto"/>
                <a:sym typeface="Roboto"/>
              </a:rPr>
              <a:t>Junio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73" name="Google Shape;773;g1dfcefdaa69_0_160"/>
          <p:cNvGrpSpPr/>
          <p:nvPr/>
        </p:nvGrpSpPr>
        <p:grpSpPr>
          <a:xfrm>
            <a:off x="9025360" y="3227785"/>
            <a:ext cx="123300" cy="548998"/>
            <a:chOff x="2850922" y="3101510"/>
            <a:chExt cx="123300" cy="548998"/>
          </a:xfrm>
        </p:grpSpPr>
        <p:cxnSp>
          <p:nvCxnSpPr>
            <p:cNvPr id="774" name="Google Shape;774;g1dfcefdaa69_0_16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5" name="Google Shape;775;g1dfcefdaa69_0_16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6" name="Google Shape;776;g1dfcefdaa69_0_160"/>
          <p:cNvGrpSpPr/>
          <p:nvPr/>
        </p:nvGrpSpPr>
        <p:grpSpPr>
          <a:xfrm>
            <a:off x="3721431" y="3950262"/>
            <a:ext cx="123300" cy="548998"/>
            <a:chOff x="4574285" y="4292002"/>
            <a:chExt cx="123300" cy="548998"/>
          </a:xfrm>
        </p:grpSpPr>
        <p:cxnSp>
          <p:nvCxnSpPr>
            <p:cNvPr id="777" name="Google Shape;777;g1dfcefdaa69_0_16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78" name="Google Shape;778;g1dfcefdaa69_0_16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g1dfcefdaa69_0_160"/>
          <p:cNvSpPr txBox="1"/>
          <p:nvPr/>
        </p:nvSpPr>
        <p:spPr>
          <a:xfrm>
            <a:off x="4906338" y="4561718"/>
            <a:ext cx="16008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ª Asamblea Distrital de Arte, Cultura y Patrimonio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Participar y transformar: intercambio de experiencias de participación a través del arte, la cultura y el patrimonio en Bogotá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1dfcefdaa69_0_160"/>
          <p:cNvSpPr txBox="1"/>
          <p:nvPr/>
        </p:nvSpPr>
        <p:spPr>
          <a:xfrm>
            <a:off x="8611569" y="4113026"/>
            <a:ext cx="141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Día del Arte Urbano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Conmemoración que tiene como objetivo de valorar diversas manifestaciones y expresiones artísticas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g1dfcefdaa69_0_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5" y="0"/>
            <a:ext cx="12188387" cy="6975899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1dfcefdaa69_0_240"/>
          <p:cNvSpPr txBox="1"/>
          <p:nvPr/>
        </p:nvSpPr>
        <p:spPr>
          <a:xfrm>
            <a:off x="627275" y="629600"/>
            <a:ext cx="697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CO" sz="25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Cronograma - Hitos de comunicación SCRD 202</a:t>
            </a:r>
            <a:r>
              <a:rPr lang="es-CO" sz="25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7" name="Google Shape;787;g1dfcefdaa69_0_240"/>
          <p:cNvGrpSpPr/>
          <p:nvPr/>
        </p:nvGrpSpPr>
        <p:grpSpPr>
          <a:xfrm>
            <a:off x="5625260" y="3922840"/>
            <a:ext cx="123300" cy="548998"/>
            <a:chOff x="4574285" y="4292002"/>
            <a:chExt cx="123300" cy="548998"/>
          </a:xfrm>
        </p:grpSpPr>
        <p:cxnSp>
          <p:nvCxnSpPr>
            <p:cNvPr id="788" name="Google Shape;788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89" name="Google Shape;789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0" name="Google Shape;790;g1dfcefdaa69_0_240"/>
          <p:cNvGrpSpPr/>
          <p:nvPr/>
        </p:nvGrpSpPr>
        <p:grpSpPr>
          <a:xfrm>
            <a:off x="5696186" y="3316633"/>
            <a:ext cx="2904089" cy="631578"/>
            <a:chOff x="4197204" y="2738379"/>
            <a:chExt cx="2768700" cy="473695"/>
          </a:xfrm>
        </p:grpSpPr>
        <p:sp>
          <p:nvSpPr>
            <p:cNvPr id="791" name="Google Shape;791;g1dfcefdaa69_0_240"/>
            <p:cNvSpPr/>
            <p:nvPr/>
          </p:nvSpPr>
          <p:spPr>
            <a:xfrm>
              <a:off x="4197204" y="3079474"/>
              <a:ext cx="2768700" cy="132600"/>
            </a:xfrm>
            <a:prstGeom prst="rect">
              <a:avLst/>
            </a:prstGeom>
            <a:solidFill>
              <a:srgbClr val="922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g1dfcefdaa69_0_240"/>
            <p:cNvSpPr txBox="1"/>
            <p:nvPr/>
          </p:nvSpPr>
          <p:spPr>
            <a:xfrm>
              <a:off x="4776089" y="2738379"/>
              <a:ext cx="17481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600" b="1">
                  <a:latin typeface="Roboto"/>
                  <a:ea typeface="Roboto"/>
                  <a:cs typeface="Roboto"/>
                  <a:sym typeface="Roboto"/>
                </a:rPr>
                <a:t>Noviembre</a:t>
              </a:r>
              <a:endParaRPr sz="16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93" name="Google Shape;793;g1dfcefdaa69_0_240"/>
          <p:cNvGrpSpPr/>
          <p:nvPr/>
        </p:nvGrpSpPr>
        <p:grpSpPr>
          <a:xfrm>
            <a:off x="4243105" y="3231124"/>
            <a:ext cx="123300" cy="548998"/>
            <a:chOff x="2850922" y="3101510"/>
            <a:chExt cx="123300" cy="548998"/>
          </a:xfrm>
        </p:grpSpPr>
        <p:cxnSp>
          <p:nvCxnSpPr>
            <p:cNvPr id="794" name="Google Shape;794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95" name="Google Shape;795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6" name="Google Shape;796;g1dfcefdaa69_0_240"/>
          <p:cNvGrpSpPr/>
          <p:nvPr/>
        </p:nvGrpSpPr>
        <p:grpSpPr>
          <a:xfrm>
            <a:off x="6020414" y="3211834"/>
            <a:ext cx="123300" cy="548998"/>
            <a:chOff x="2850922" y="3101510"/>
            <a:chExt cx="123300" cy="548998"/>
          </a:xfrm>
        </p:grpSpPr>
        <p:cxnSp>
          <p:nvCxnSpPr>
            <p:cNvPr id="797" name="Google Shape;797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798" name="Google Shape;798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g1dfcefdaa69_0_240"/>
          <p:cNvGrpSpPr/>
          <p:nvPr/>
        </p:nvGrpSpPr>
        <p:grpSpPr>
          <a:xfrm>
            <a:off x="3267322" y="3215744"/>
            <a:ext cx="123300" cy="548998"/>
            <a:chOff x="2850922" y="3101510"/>
            <a:chExt cx="123300" cy="548998"/>
          </a:xfrm>
        </p:grpSpPr>
        <p:cxnSp>
          <p:nvCxnSpPr>
            <p:cNvPr id="800" name="Google Shape;800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1" name="Google Shape;801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2" name="Google Shape;802;g1dfcefdaa69_0_240"/>
          <p:cNvSpPr/>
          <p:nvPr/>
        </p:nvSpPr>
        <p:spPr>
          <a:xfrm>
            <a:off x="952596" y="3771409"/>
            <a:ext cx="2904307" cy="177996"/>
          </a:xfrm>
          <a:prstGeom prst="rect">
            <a:avLst/>
          </a:prstGeom>
          <a:solidFill>
            <a:srgbClr val="9225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3" name="Google Shape;803;g1dfcefdaa69_0_240"/>
          <p:cNvGrpSpPr/>
          <p:nvPr/>
        </p:nvGrpSpPr>
        <p:grpSpPr>
          <a:xfrm>
            <a:off x="2098704" y="3928607"/>
            <a:ext cx="123300" cy="548998"/>
            <a:chOff x="4574285" y="4292002"/>
            <a:chExt cx="123300" cy="548998"/>
          </a:xfrm>
        </p:grpSpPr>
        <p:cxnSp>
          <p:nvCxnSpPr>
            <p:cNvPr id="804" name="Google Shape;804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5" name="Google Shape;805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g1dfcefdaa69_0_240"/>
          <p:cNvGrpSpPr/>
          <p:nvPr/>
        </p:nvGrpSpPr>
        <p:grpSpPr>
          <a:xfrm>
            <a:off x="10692339" y="3218556"/>
            <a:ext cx="123300" cy="548998"/>
            <a:chOff x="2850922" y="3101510"/>
            <a:chExt cx="123300" cy="548998"/>
          </a:xfrm>
        </p:grpSpPr>
        <p:cxnSp>
          <p:nvCxnSpPr>
            <p:cNvPr id="807" name="Google Shape;807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08" name="Google Shape;808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9" name="Google Shape;809;g1dfcefdaa69_0_240"/>
          <p:cNvGrpSpPr/>
          <p:nvPr/>
        </p:nvGrpSpPr>
        <p:grpSpPr>
          <a:xfrm>
            <a:off x="11581066" y="3922841"/>
            <a:ext cx="123300" cy="548998"/>
            <a:chOff x="4574285" y="4292002"/>
            <a:chExt cx="123300" cy="548998"/>
          </a:xfrm>
        </p:grpSpPr>
        <p:cxnSp>
          <p:nvCxnSpPr>
            <p:cNvPr id="810" name="Google Shape;810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1" name="Google Shape;811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g1dfcefdaa69_0_240"/>
          <p:cNvSpPr txBox="1"/>
          <p:nvPr/>
        </p:nvSpPr>
        <p:spPr>
          <a:xfrm>
            <a:off x="11213869" y="4435941"/>
            <a:ext cx="8004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1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Navidad</a:t>
            </a:r>
            <a:endParaRPr/>
          </a:p>
        </p:txBody>
      </p:sp>
      <p:sp>
        <p:nvSpPr>
          <p:cNvPr id="813" name="Google Shape;813;g1dfcefdaa69_0_240"/>
          <p:cNvSpPr txBox="1"/>
          <p:nvPr/>
        </p:nvSpPr>
        <p:spPr>
          <a:xfrm>
            <a:off x="491245" y="3291557"/>
            <a:ext cx="3166798" cy="49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>
                <a:latin typeface="Roboto"/>
                <a:ea typeface="Roboto"/>
                <a:cs typeface="Roboto"/>
                <a:sym typeface="Roboto"/>
              </a:rPr>
              <a:t>Septiembre</a:t>
            </a:r>
            <a:endParaRPr sz="16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14" name="Google Shape;814;g1dfcefdaa69_0_240"/>
          <p:cNvGrpSpPr/>
          <p:nvPr/>
        </p:nvGrpSpPr>
        <p:grpSpPr>
          <a:xfrm>
            <a:off x="2074810" y="3227785"/>
            <a:ext cx="123300" cy="548998"/>
            <a:chOff x="2850922" y="3101510"/>
            <a:chExt cx="123300" cy="548998"/>
          </a:xfrm>
        </p:grpSpPr>
        <p:cxnSp>
          <p:nvCxnSpPr>
            <p:cNvPr id="815" name="Google Shape;815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16" name="Google Shape;816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7" name="Google Shape;817;g1dfcefdaa69_0_240"/>
          <p:cNvGrpSpPr/>
          <p:nvPr/>
        </p:nvGrpSpPr>
        <p:grpSpPr>
          <a:xfrm>
            <a:off x="1257506" y="3328261"/>
            <a:ext cx="4991110" cy="1180977"/>
            <a:chOff x="1877634" y="2747101"/>
            <a:chExt cx="3120809" cy="885755"/>
          </a:xfrm>
        </p:grpSpPr>
        <p:sp>
          <p:nvSpPr>
            <p:cNvPr id="818" name="Google Shape;818;g1dfcefdaa69_0_240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9" name="Google Shape;819;g1dfcefdaa69_0_240"/>
            <p:cNvGrpSpPr/>
            <p:nvPr/>
          </p:nvGrpSpPr>
          <p:grpSpPr>
            <a:xfrm>
              <a:off x="1877634" y="2747101"/>
              <a:ext cx="3120809" cy="885755"/>
              <a:chOff x="1877634" y="2747101"/>
              <a:chExt cx="3120809" cy="885755"/>
            </a:xfrm>
          </p:grpSpPr>
          <p:sp>
            <p:nvSpPr>
              <p:cNvPr id="820" name="Google Shape;820;g1dfcefdaa69_0_240"/>
              <p:cNvSpPr txBox="1"/>
              <p:nvPr/>
            </p:nvSpPr>
            <p:spPr>
              <a:xfrm>
                <a:off x="3571043" y="2747101"/>
                <a:ext cx="1427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Octubre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821" name="Google Shape;821;g1dfcefdaa69_0_240"/>
              <p:cNvGrpSpPr/>
              <p:nvPr/>
            </p:nvGrpSpPr>
            <p:grpSpPr>
              <a:xfrm rot="10800000">
                <a:off x="1877634" y="3211891"/>
                <a:ext cx="92400" cy="420965"/>
                <a:chOff x="3041539" y="2422136"/>
                <a:chExt cx="92400" cy="420965"/>
              </a:xfrm>
            </p:grpSpPr>
            <p:cxnSp>
              <p:nvCxnSpPr>
                <p:cNvPr id="822" name="Google Shape;822;g1dfcefdaa69_0_240"/>
                <p:cNvCxnSpPr/>
                <p:nvPr/>
              </p:nvCxnSpPr>
              <p:spPr>
                <a:xfrm>
                  <a:off x="3087738" y="2483701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23" name="Google Shape;823;g1dfcefdaa69_0_240"/>
                <p:cNvSpPr/>
                <p:nvPr/>
              </p:nvSpPr>
              <p:spPr>
                <a:xfrm>
                  <a:off x="3041539" y="2422136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24" name="Google Shape;824;g1dfcefdaa69_0_240"/>
          <p:cNvGrpSpPr/>
          <p:nvPr/>
        </p:nvGrpSpPr>
        <p:grpSpPr>
          <a:xfrm>
            <a:off x="7969338" y="3302830"/>
            <a:ext cx="3687315" cy="2230118"/>
            <a:chOff x="6345425" y="2728027"/>
            <a:chExt cx="2811525" cy="1672630"/>
          </a:xfrm>
        </p:grpSpPr>
        <p:sp>
          <p:nvSpPr>
            <p:cNvPr id="825" name="Google Shape;825;g1dfcefdaa69_0_240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6" name="Google Shape;826;g1dfcefdaa69_0_240"/>
            <p:cNvGrpSpPr/>
            <p:nvPr/>
          </p:nvGrpSpPr>
          <p:grpSpPr>
            <a:xfrm>
              <a:off x="6345425" y="2728027"/>
              <a:ext cx="2572200" cy="1672630"/>
              <a:chOff x="6345425" y="2728027"/>
              <a:chExt cx="2572200" cy="1672630"/>
            </a:xfrm>
          </p:grpSpPr>
          <p:grpSp>
            <p:nvGrpSpPr>
              <p:cNvPr id="827" name="Google Shape;827;g1dfcefdaa69_0_240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828" name="Google Shape;828;g1dfcefdaa69_0_240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29" name="Google Shape;829;g1dfcefdaa69_0_240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0" name="Google Shape;830;g1dfcefdaa69_0_240"/>
              <p:cNvSpPr txBox="1"/>
              <p:nvPr/>
            </p:nvSpPr>
            <p:spPr>
              <a:xfrm>
                <a:off x="6345425" y="2728027"/>
                <a:ext cx="2572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CO" sz="1600" b="1">
                    <a:latin typeface="Roboto"/>
                    <a:ea typeface="Roboto"/>
                    <a:cs typeface="Roboto"/>
                    <a:sym typeface="Roboto"/>
                  </a:rPr>
                  <a:t>Diciembre</a:t>
                </a:r>
                <a:endParaRPr sz="16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31" name="Google Shape;831;g1dfcefdaa69_0_240"/>
              <p:cNvSpPr txBox="1"/>
              <p:nvPr/>
            </p:nvSpPr>
            <p:spPr>
              <a:xfrm>
                <a:off x="6529882" y="3456857"/>
                <a:ext cx="9030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O" sz="9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‘La Vuelta. Feria nacional de editoriales independientes’</a:t>
                </a:r>
                <a:b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r>
                  <a:rPr lang="es-CO" sz="9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rogramación cultural para proyección internacional, invitaciones a editores independientes del exterior</a:t>
                </a:r>
                <a:br>
                  <a:rPr lang="es-CO" sz="7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endParaRPr sz="5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832" name="Google Shape;832;g1dfcefdaa69_0_240"/>
          <p:cNvGrpSpPr/>
          <p:nvPr/>
        </p:nvGrpSpPr>
        <p:grpSpPr>
          <a:xfrm>
            <a:off x="7295955" y="3950262"/>
            <a:ext cx="123300" cy="548998"/>
            <a:chOff x="4574285" y="4292002"/>
            <a:chExt cx="123300" cy="548998"/>
          </a:xfrm>
        </p:grpSpPr>
        <p:cxnSp>
          <p:nvCxnSpPr>
            <p:cNvPr id="833" name="Google Shape;833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4" name="Google Shape;834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5" name="Google Shape;835;g1dfcefdaa69_0_240"/>
          <p:cNvGrpSpPr/>
          <p:nvPr/>
        </p:nvGrpSpPr>
        <p:grpSpPr>
          <a:xfrm>
            <a:off x="10199990" y="3898642"/>
            <a:ext cx="123300" cy="548998"/>
            <a:chOff x="4574285" y="4292002"/>
            <a:chExt cx="123300" cy="548998"/>
          </a:xfrm>
        </p:grpSpPr>
        <p:cxnSp>
          <p:nvCxnSpPr>
            <p:cNvPr id="836" name="Google Shape;836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37" name="Google Shape;837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8" name="Google Shape;838;g1dfcefdaa69_0_240"/>
          <p:cNvGrpSpPr/>
          <p:nvPr/>
        </p:nvGrpSpPr>
        <p:grpSpPr>
          <a:xfrm>
            <a:off x="8187160" y="3227785"/>
            <a:ext cx="123300" cy="548998"/>
            <a:chOff x="2850922" y="3101510"/>
            <a:chExt cx="123300" cy="548998"/>
          </a:xfrm>
        </p:grpSpPr>
        <p:cxnSp>
          <p:nvCxnSpPr>
            <p:cNvPr id="839" name="Google Shape;839;g1dfcefdaa69_0_240"/>
            <p:cNvCxnSpPr/>
            <p:nvPr/>
          </p:nvCxnSpPr>
          <p:spPr>
            <a:xfrm>
              <a:off x="2912521" y="3171408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0" name="Google Shape;840;g1dfcefdaa69_0_240"/>
            <p:cNvSpPr/>
            <p:nvPr/>
          </p:nvSpPr>
          <p:spPr>
            <a:xfrm>
              <a:off x="2850922" y="310151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g1dfcefdaa69_0_240"/>
          <p:cNvGrpSpPr/>
          <p:nvPr/>
        </p:nvGrpSpPr>
        <p:grpSpPr>
          <a:xfrm>
            <a:off x="3721431" y="3950262"/>
            <a:ext cx="123300" cy="548998"/>
            <a:chOff x="4574285" y="4292002"/>
            <a:chExt cx="123300" cy="548998"/>
          </a:xfrm>
        </p:grpSpPr>
        <p:cxnSp>
          <p:nvCxnSpPr>
            <p:cNvPr id="842" name="Google Shape;842;g1dfcefdaa69_0_240"/>
            <p:cNvCxnSpPr/>
            <p:nvPr/>
          </p:nvCxnSpPr>
          <p:spPr>
            <a:xfrm rot="10800000">
              <a:off x="4635987" y="4292002"/>
              <a:ext cx="0" cy="479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3" name="Google Shape;843;g1dfcefdaa69_0_240"/>
            <p:cNvSpPr/>
            <p:nvPr/>
          </p:nvSpPr>
          <p:spPr>
            <a:xfrm rot="10800000">
              <a:off x="4574285" y="4717700"/>
              <a:ext cx="123300" cy="1233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4" name="Google Shape;844;g1dfcefdaa69_0_240"/>
          <p:cNvSpPr txBox="1"/>
          <p:nvPr/>
        </p:nvSpPr>
        <p:spPr>
          <a:xfrm>
            <a:off x="645552" y="4529650"/>
            <a:ext cx="1305900" cy="8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Mes del Patrimonio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Conmemoración entorno al patrimonio cultura de Bogotá</a:t>
            </a:r>
            <a:endParaRPr sz="7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5" name="Google Shape;845;g1dfcefdaa69_0_240"/>
          <p:cNvSpPr txBox="1"/>
          <p:nvPr/>
        </p:nvSpPr>
        <p:spPr>
          <a:xfrm>
            <a:off x="1598380" y="1734328"/>
            <a:ext cx="1557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Festival Internacional de Grafiti</a:t>
            </a:r>
            <a:br>
              <a:rPr lang="es-CO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105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Desarrollar intervenciones de Arte Urbano Responsable con la participación de artistas locales e internacionales.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1dfcefdaa69_0_240"/>
          <p:cNvSpPr txBox="1"/>
          <p:nvPr/>
        </p:nvSpPr>
        <p:spPr>
          <a:xfrm>
            <a:off x="1864750" y="4529650"/>
            <a:ext cx="1305900" cy="16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 b="1">
                <a:latin typeface="Roboto"/>
                <a:ea typeface="Roboto"/>
                <a:cs typeface="Roboto"/>
                <a:sym typeface="Roboto"/>
              </a:rPr>
              <a:t> Cuenta Satélite de Cultura y Economía Creativa</a:t>
            </a:r>
            <a:br>
              <a:rPr lang="es-CO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900"/>
              <a:t>Resultados de la Cuenta 2014-2022	</a:t>
            </a:r>
            <a:endParaRPr sz="7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5"/>
          <p:cNvSpPr txBox="1"/>
          <p:nvPr/>
        </p:nvSpPr>
        <p:spPr>
          <a:xfrm>
            <a:off x="3799400" y="2747975"/>
            <a:ext cx="51495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s-CO" sz="4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sz="4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/>
          <p:cNvPicPr preferRelativeResize="0"/>
          <p:nvPr/>
        </p:nvPicPr>
        <p:blipFill rotWithShape="1">
          <a:blip r:embed="rId3">
            <a:alphaModFix/>
          </a:blip>
          <a:srcRect l="38214"/>
          <a:stretch/>
        </p:blipFill>
        <p:spPr>
          <a:xfrm>
            <a:off x="0" y="0"/>
            <a:ext cx="63393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 txBox="1"/>
          <p:nvPr/>
        </p:nvSpPr>
        <p:spPr>
          <a:xfrm>
            <a:off x="6525367" y="2390318"/>
            <a:ext cx="5512500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Lideramos uno de los 15 sectores del distrito: </a:t>
            </a:r>
            <a:r>
              <a:rPr lang="es-CO" sz="17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El sector de Cultura, Recreación y Deporte </a:t>
            </a: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O" sz="17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Nuestra alcance:</a:t>
            </a:r>
            <a:endParaRPr sz="17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Garantizar el ejercicio de los derechos culturales, deportivos y recreativos.</a:t>
            </a: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Formular e implementar de manera concertada políticas públicas.</a:t>
            </a: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7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700"/>
              <a:buFont typeface="Calibri"/>
              <a:buChar char="•"/>
            </a:pPr>
            <a:r>
              <a:rPr lang="es-CO" sz="17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Promover la transformación y sostenibilidad cultural de Bogotá</a:t>
            </a:r>
            <a:endParaRPr sz="17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p3"/>
          <p:cNvGrpSpPr/>
          <p:nvPr/>
        </p:nvGrpSpPr>
        <p:grpSpPr>
          <a:xfrm>
            <a:off x="67" y="251642"/>
            <a:ext cx="12192006" cy="1804301"/>
            <a:chOff x="0" y="817900"/>
            <a:chExt cx="4003811" cy="592526"/>
          </a:xfrm>
        </p:grpSpPr>
        <p:pic>
          <p:nvPicPr>
            <p:cNvPr id="117" name="Google Shape;117;p3"/>
            <p:cNvPicPr preferRelativeResize="0"/>
            <p:nvPr/>
          </p:nvPicPr>
          <p:blipFill rotWithShape="1">
            <a:blip r:embed="rId4">
              <a:alphaModFix/>
            </a:blip>
            <a:srcRect l="69216" r="6154"/>
            <a:stretch/>
          </p:blipFill>
          <p:spPr>
            <a:xfrm>
              <a:off x="0" y="934850"/>
              <a:ext cx="4003811" cy="391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3"/>
            <p:cNvPicPr preferRelativeResize="0"/>
            <p:nvPr/>
          </p:nvPicPr>
          <p:blipFill rotWithShape="1">
            <a:blip r:embed="rId4">
              <a:alphaModFix/>
            </a:blip>
            <a:srcRect l="72917" r="1135"/>
            <a:stretch/>
          </p:blipFill>
          <p:spPr>
            <a:xfrm>
              <a:off x="0" y="817900"/>
              <a:ext cx="2501215" cy="391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3"/>
            <p:cNvPicPr preferRelativeResize="0"/>
            <p:nvPr/>
          </p:nvPicPr>
          <p:blipFill rotWithShape="1">
            <a:blip r:embed="rId4">
              <a:alphaModFix/>
            </a:blip>
            <a:srcRect l="72917" r="1135"/>
            <a:stretch/>
          </p:blipFill>
          <p:spPr>
            <a:xfrm>
              <a:off x="0" y="1018624"/>
              <a:ext cx="1851652" cy="3918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3"/>
          <p:cNvSpPr txBox="1"/>
          <p:nvPr/>
        </p:nvSpPr>
        <p:spPr>
          <a:xfrm>
            <a:off x="452303" y="709500"/>
            <a:ext cx="11431800" cy="10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3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Secretaría de Cultura, Recreación y Deporte</a:t>
            </a:r>
            <a:endParaRPr sz="19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 rot="3412544">
            <a:off x="7327449" y="694005"/>
            <a:ext cx="193794" cy="253206"/>
          </a:xfrm>
          <a:prstGeom prst="chord">
            <a:avLst>
              <a:gd name="adj1" fmla="val 2700000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4"/>
          <p:cNvGrpSpPr/>
          <p:nvPr/>
        </p:nvGrpSpPr>
        <p:grpSpPr>
          <a:xfrm>
            <a:off x="3536625" y="247471"/>
            <a:ext cx="5524082" cy="5416159"/>
            <a:chOff x="976418" y="890"/>
            <a:chExt cx="4143165" cy="4062221"/>
          </a:xfrm>
        </p:grpSpPr>
        <p:sp>
          <p:nvSpPr>
            <p:cNvPr id="128" name="Google Shape;128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3114286"/>
                <a:gd name="adj2" fmla="val 16200000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0028571"/>
                <a:gd name="adj2" fmla="val 13114286"/>
                <a:gd name="adj3" fmla="val 3900"/>
              </a:avLst>
            </a:prstGeom>
            <a:gradFill>
              <a:gsLst>
                <a:gs pos="0">
                  <a:srgbClr val="532476"/>
                </a:gs>
                <a:gs pos="100000">
                  <a:srgbClr val="532476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6942857"/>
                <a:gd name="adj2" fmla="val 10028571"/>
                <a:gd name="adj3" fmla="val 3900"/>
              </a:avLst>
            </a:prstGeom>
            <a:gradFill>
              <a:gsLst>
                <a:gs pos="0">
                  <a:srgbClr val="6C2F99"/>
                </a:gs>
                <a:gs pos="23000">
                  <a:srgbClr val="6C2F99"/>
                </a:gs>
                <a:gs pos="100000">
                  <a:srgbClr val="FFE2AD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3857143"/>
                <a:gd name="adj2" fmla="val 6942857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BF95D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771429"/>
                <a:gd name="adj2" fmla="val 3857143"/>
                <a:gd name="adj3" fmla="val 3900"/>
              </a:avLst>
            </a:prstGeom>
            <a:gradFill>
              <a:gsLst>
                <a:gs pos="0">
                  <a:srgbClr val="CCB3FF"/>
                </a:gs>
                <a:gs pos="100000">
                  <a:srgbClr val="CCB3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9285714"/>
                <a:gd name="adj2" fmla="val 771429"/>
                <a:gd name="adj3" fmla="val 3900"/>
              </a:avLst>
            </a:prstGeom>
            <a:gradFill>
              <a:gsLst>
                <a:gs pos="0">
                  <a:srgbClr val="BF95DF"/>
                </a:gs>
                <a:gs pos="100000">
                  <a:srgbClr val="BF95D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359325" y="425310"/>
              <a:ext cx="3377400" cy="3377400"/>
            </a:xfrm>
            <a:prstGeom prst="blockArc">
              <a:avLst>
                <a:gd name="adj1" fmla="val 16200000"/>
                <a:gd name="adj2" fmla="val 19285714"/>
                <a:gd name="adj3" fmla="val 3900"/>
              </a:avLst>
            </a:prstGeom>
            <a:gradFill>
              <a:gsLst>
                <a:gs pos="0">
                  <a:srgbClr val="CCB3FF"/>
                </a:gs>
                <a:gs pos="100000">
                  <a:srgbClr val="CCB3FF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2394644" y="1460629"/>
              <a:ext cx="1306800" cy="13068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2586007" y="1651992"/>
              <a:ext cx="924000" cy="92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Secretaría de Cultura, Recreación y Deporte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2590651" y="890"/>
              <a:ext cx="914700" cy="914700"/>
            </a:xfrm>
            <a:prstGeom prst="ellipse">
              <a:avLst/>
            </a:prstGeom>
            <a:gradFill>
              <a:gsLst>
                <a:gs pos="0">
                  <a:srgbClr val="6C2F99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2724605" y="134844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IDARTES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885165" y="624295"/>
              <a:ext cx="914700" cy="914700"/>
            </a:xfrm>
            <a:prstGeom prst="ellipse">
              <a:avLst/>
            </a:prstGeom>
            <a:gradFill>
              <a:gsLst>
                <a:gs pos="0">
                  <a:srgbClr val="532476"/>
                </a:gs>
                <a:gs pos="100000">
                  <a:srgbClr val="532476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4019119" y="758249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OFB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204883" y="2025074"/>
              <a:ext cx="914700" cy="914700"/>
            </a:xfrm>
            <a:prstGeom prst="ellipse">
              <a:avLst/>
            </a:prstGeom>
            <a:gradFill>
              <a:gsLst>
                <a:gs pos="0">
                  <a:srgbClr val="6C2F99"/>
                </a:gs>
                <a:gs pos="100000">
                  <a:srgbClr val="6C2F99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4338837" y="2159028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FUGA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309052" y="3148411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 txBox="1"/>
            <p:nvPr/>
          </p:nvSpPr>
          <p:spPr>
            <a:xfrm>
              <a:off x="3443006" y="3282365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CO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BIBLORED</a:t>
              </a:r>
              <a:endPara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872250" y="3148411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 txBox="1"/>
            <p:nvPr/>
          </p:nvSpPr>
          <p:spPr>
            <a:xfrm>
              <a:off x="2006204" y="3282365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IDPC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976418" y="2025074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 txBox="1"/>
            <p:nvPr/>
          </p:nvSpPr>
          <p:spPr>
            <a:xfrm>
              <a:off x="1110372" y="2159028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CANAL CAPITAL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1296137" y="624295"/>
              <a:ext cx="914700" cy="914700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1430091" y="758249"/>
              <a:ext cx="646800" cy="6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00" tIns="18600" rIns="18600" bIns="18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s-CO" sz="15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IDRD</a:t>
              </a:r>
              <a:endPara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4"/>
          <p:cNvSpPr/>
          <p:nvPr/>
        </p:nvSpPr>
        <p:spPr>
          <a:xfrm>
            <a:off x="8948656" y="1581615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Orquesta Filarmónica 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Bogotá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Google Shape;152;p4"/>
          <p:cNvCxnSpPr/>
          <p:nvPr/>
        </p:nvCxnSpPr>
        <p:spPr>
          <a:xfrm>
            <a:off x="6916009" y="520928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3" name="Google Shape;153;p4"/>
          <p:cNvCxnSpPr/>
          <p:nvPr/>
        </p:nvCxnSpPr>
        <p:spPr>
          <a:xfrm>
            <a:off x="8748357" y="1910264"/>
            <a:ext cx="3963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p4"/>
          <p:cNvCxnSpPr/>
          <p:nvPr/>
        </p:nvCxnSpPr>
        <p:spPr>
          <a:xfrm>
            <a:off x="9144880" y="3709973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5" name="Google Shape;155;p4"/>
          <p:cNvCxnSpPr/>
          <p:nvPr/>
        </p:nvCxnSpPr>
        <p:spPr>
          <a:xfrm>
            <a:off x="7956759" y="5089120"/>
            <a:ext cx="5085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6" name="Google Shape;156;p4"/>
          <p:cNvSpPr/>
          <p:nvPr/>
        </p:nvSpPr>
        <p:spPr>
          <a:xfrm>
            <a:off x="7067133" y="295225"/>
            <a:ext cx="4359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las Artes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9512232" y="3182867"/>
            <a:ext cx="27813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Fundación Gilberto Alzate Avendaño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/>
          <p:nvPr/>
        </p:nvSpPr>
        <p:spPr>
          <a:xfrm>
            <a:off x="8212509" y="4784133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Red Capital de Bibliotecas Públicas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556301" y="4674060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Patrimonio Cultural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4"/>
          <p:cNvCxnSpPr/>
          <p:nvPr/>
        </p:nvCxnSpPr>
        <p:spPr>
          <a:xfrm rot="10800000">
            <a:off x="3957728" y="5089120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1" name="Google Shape;161;p4"/>
          <p:cNvSpPr/>
          <p:nvPr/>
        </p:nvSpPr>
        <p:spPr>
          <a:xfrm>
            <a:off x="146915" y="3115104"/>
            <a:ext cx="31416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Sistema de 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Comunicación Pública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4"/>
          <p:cNvCxnSpPr/>
          <p:nvPr/>
        </p:nvCxnSpPr>
        <p:spPr>
          <a:xfrm rot="10800000">
            <a:off x="2966516" y="3599575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3" name="Google Shape;163;p4"/>
          <p:cNvSpPr/>
          <p:nvPr/>
        </p:nvSpPr>
        <p:spPr>
          <a:xfrm>
            <a:off x="276779" y="1142876"/>
            <a:ext cx="31416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-CO" sz="21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Instituto Distrital de Recreación y Deporte</a:t>
            </a:r>
            <a:endParaRPr sz="21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4"/>
          <p:cNvCxnSpPr/>
          <p:nvPr/>
        </p:nvCxnSpPr>
        <p:spPr>
          <a:xfrm rot="10800000">
            <a:off x="3313352" y="1525143"/>
            <a:ext cx="5016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65" name="Google Shape;165;p4"/>
          <p:cNvPicPr preferRelativeResize="0"/>
          <p:nvPr/>
        </p:nvPicPr>
        <p:blipFill rotWithShape="1">
          <a:blip r:embed="rId3">
            <a:alphaModFix/>
          </a:blip>
          <a:srcRect l="72917" r="1135"/>
          <a:stretch/>
        </p:blipFill>
        <p:spPr>
          <a:xfrm>
            <a:off x="0" y="6014733"/>
            <a:ext cx="8619707" cy="67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 l="72917" r="1135"/>
          <a:stretch/>
        </p:blipFill>
        <p:spPr>
          <a:xfrm>
            <a:off x="146900" y="5904633"/>
            <a:ext cx="8997966" cy="67023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 txBox="1"/>
          <p:nvPr/>
        </p:nvSpPr>
        <p:spPr>
          <a:xfrm>
            <a:off x="577633" y="5959050"/>
            <a:ext cx="5057700" cy="57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Sector Cultura Recreación y Deportes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4901" y="5951553"/>
            <a:ext cx="1255379" cy="77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0" y="-29"/>
            <a:ext cx="12191824" cy="1470465"/>
            <a:chOff x="0" y="817901"/>
            <a:chExt cx="5550569" cy="592523"/>
          </a:xfrm>
        </p:grpSpPr>
        <p:pic>
          <p:nvPicPr>
            <p:cNvPr id="174" name="Google Shape;174;p5"/>
            <p:cNvPicPr preferRelativeResize="0"/>
            <p:nvPr/>
          </p:nvPicPr>
          <p:blipFill rotWithShape="1">
            <a:blip r:embed="rId3">
              <a:alphaModFix/>
            </a:blip>
            <a:srcRect l="69215" r="6154"/>
            <a:stretch/>
          </p:blipFill>
          <p:spPr>
            <a:xfrm>
              <a:off x="0" y="934848"/>
              <a:ext cx="5550569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5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817901"/>
              <a:ext cx="3738038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5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1018624"/>
              <a:ext cx="1851650" cy="39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5"/>
          <p:cNvSpPr txBox="1"/>
          <p:nvPr/>
        </p:nvSpPr>
        <p:spPr>
          <a:xfrm>
            <a:off x="600267" y="318033"/>
            <a:ext cx="8030100" cy="71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Apuestas Secretaría de Cultura, Recreación y Deporte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237867" y="1549133"/>
            <a:ext cx="7100400" cy="548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Leer para la vida </a:t>
            </a:r>
            <a:endParaRPr sz="2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-CO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cada ciudadano un promotor de lectura</a:t>
            </a:r>
            <a:endParaRPr sz="17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6648" y="6255133"/>
            <a:ext cx="1479400" cy="5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"/>
          <p:cNvSpPr txBox="1"/>
          <p:nvPr/>
        </p:nvSpPr>
        <p:spPr>
          <a:xfrm>
            <a:off x="416533" y="2176167"/>
            <a:ext cx="2724300" cy="19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Política Pública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BibloRed en la ciudad: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Fortalecimiento y modernización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de la Red Distrital de Bibliotecas Públicas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3377500" y="2978833"/>
            <a:ext cx="47613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24 Bibliotecas públicas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12 Bibloestaciones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91 PPP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Biblioteca Digital de Bogotá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BibloMóvil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3417800" y="2218800"/>
            <a:ext cx="47613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Lectura, escritura y oralidad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Plan Distrital de Lectura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Fomento y fortalecimiento del sector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5"/>
          <p:cNvCxnSpPr/>
          <p:nvPr/>
        </p:nvCxnSpPr>
        <p:spPr>
          <a:xfrm flipH="1">
            <a:off x="3351367" y="2177333"/>
            <a:ext cx="900" cy="72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5"/>
          <p:cNvCxnSpPr/>
          <p:nvPr/>
        </p:nvCxnSpPr>
        <p:spPr>
          <a:xfrm>
            <a:off x="3389600" y="3203667"/>
            <a:ext cx="0" cy="95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5" name="Google Shape;185;p5"/>
          <p:cNvSpPr txBox="1"/>
          <p:nvPr/>
        </p:nvSpPr>
        <p:spPr>
          <a:xfrm>
            <a:off x="237867" y="4327600"/>
            <a:ext cx="9231300" cy="5484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Saldos pedagógicos: </a:t>
            </a:r>
            <a:r>
              <a:rPr lang="es-CO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aprender del proceso / retorno social de la inversión</a:t>
            </a:r>
            <a:endParaRPr sz="16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309100" y="4891176"/>
            <a:ext cx="2724300" cy="14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Fomento: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Programa Distrital de Estímulos (PDE)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Alianzas estratégicas +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Apoyos Concertados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Fortalecimiento a los agentes del Sector +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Consejo Consultivo de Fomento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3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3239775" y="4977600"/>
            <a:ext cx="82080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Economía cultural y creativa: 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 Distritos Creativos +  programas de reactivación económica con Fondos de Desarrollo Local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+Formación en competencias emprendedoras y empresariales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+Acompañamiento en identificación de oportunidades y nuevas líneas de negocios.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Gestión de conocimiento: 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“Indicadores Temáticos de Cultura - Agenda 2030” Unesco + Cuenta Satélite de Cultura y Economía Creativa de Bogotá 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5"/>
          <p:cNvGrpSpPr/>
          <p:nvPr/>
        </p:nvGrpSpPr>
        <p:grpSpPr>
          <a:xfrm>
            <a:off x="8485226" y="39901"/>
            <a:ext cx="3382519" cy="3262832"/>
            <a:chOff x="45025" y="332450"/>
            <a:chExt cx="4533600" cy="4533600"/>
          </a:xfrm>
        </p:grpSpPr>
        <p:sp>
          <p:nvSpPr>
            <p:cNvPr id="189" name="Google Shape;189;p5"/>
            <p:cNvSpPr/>
            <p:nvPr/>
          </p:nvSpPr>
          <p:spPr>
            <a:xfrm>
              <a:off x="45025" y="332450"/>
              <a:ext cx="4533600" cy="4533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" name="Google Shape;190;p5" descr="Nuevas_05.png"/>
            <p:cNvPicPr preferRelativeResize="0"/>
            <p:nvPr/>
          </p:nvPicPr>
          <p:blipFill rotWithShape="1">
            <a:blip r:embed="rId5">
              <a:alphaModFix/>
            </a:blip>
            <a:srcRect l="6764" r="2802" b="1660"/>
            <a:stretch/>
          </p:blipFill>
          <p:spPr>
            <a:xfrm>
              <a:off x="116350" y="400075"/>
              <a:ext cx="4390949" cy="439834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1" name="Google Shape;191;p5"/>
          <p:cNvCxnSpPr/>
          <p:nvPr/>
        </p:nvCxnSpPr>
        <p:spPr>
          <a:xfrm flipH="1">
            <a:off x="3215967" y="5064867"/>
            <a:ext cx="6000" cy="11121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6"/>
          <p:cNvGrpSpPr/>
          <p:nvPr/>
        </p:nvGrpSpPr>
        <p:grpSpPr>
          <a:xfrm>
            <a:off x="0" y="-29"/>
            <a:ext cx="12191824" cy="1470465"/>
            <a:chOff x="0" y="817901"/>
            <a:chExt cx="5550569" cy="592523"/>
          </a:xfrm>
        </p:grpSpPr>
        <p:pic>
          <p:nvPicPr>
            <p:cNvPr id="197" name="Google Shape;197;p6"/>
            <p:cNvPicPr preferRelativeResize="0"/>
            <p:nvPr/>
          </p:nvPicPr>
          <p:blipFill rotWithShape="1">
            <a:blip r:embed="rId3">
              <a:alphaModFix/>
            </a:blip>
            <a:srcRect l="69215" r="6154"/>
            <a:stretch/>
          </p:blipFill>
          <p:spPr>
            <a:xfrm>
              <a:off x="0" y="934848"/>
              <a:ext cx="5550569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6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817901"/>
              <a:ext cx="3738038" cy="391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6"/>
            <p:cNvPicPr preferRelativeResize="0"/>
            <p:nvPr/>
          </p:nvPicPr>
          <p:blipFill rotWithShape="1">
            <a:blip r:embed="rId3">
              <a:alphaModFix/>
            </a:blip>
            <a:srcRect l="72914" r="1136"/>
            <a:stretch/>
          </p:blipFill>
          <p:spPr>
            <a:xfrm>
              <a:off x="0" y="1018624"/>
              <a:ext cx="1851650" cy="39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6"/>
          <p:cNvSpPr txBox="1"/>
          <p:nvPr/>
        </p:nvSpPr>
        <p:spPr>
          <a:xfrm>
            <a:off x="600267" y="318033"/>
            <a:ext cx="8030100" cy="714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O" sz="27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Apuestas Secretaría de Cultura, Recreación y Deporte</a:t>
            </a:r>
            <a:endParaRPr sz="27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76648" y="6255133"/>
            <a:ext cx="1479400" cy="5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6"/>
          <p:cNvSpPr txBox="1"/>
          <p:nvPr/>
        </p:nvSpPr>
        <p:spPr>
          <a:xfrm>
            <a:off x="213333" y="2060300"/>
            <a:ext cx="9995100" cy="810300"/>
          </a:xfrm>
          <a:prstGeom prst="rect">
            <a:avLst/>
          </a:prstGeom>
          <a:solidFill>
            <a:srgbClr val="2012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Creación y vida cotidiana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5162433" y="3166767"/>
            <a:ext cx="3542400" cy="3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Comunicación pública: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Microacciones y agendas culturales en territorio.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Gestión territorial: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fortalecimiento Consejos locales de arte, cultura y patrimonio + Poblaciones y enfoque diferencial.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Acompañamiento en la coyuntura: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 sector artístico y cultural + Planes de desarrollo local + Encuentros ciudadanos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Comunidades para la paz: </a:t>
            </a: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Convivencia en espacios conflictivos + Entornos escolares seguros y protectores + Mujer + Presupuestos participativos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"/>
          <p:cNvSpPr txBox="1"/>
          <p:nvPr/>
        </p:nvSpPr>
        <p:spPr>
          <a:xfrm>
            <a:off x="8826067" y="3277100"/>
            <a:ext cx="28917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Arte, cultura y patrimonio: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Arte en espacio público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Patrimonio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Formación artística y cultura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Infraestructura Cultural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Acompañamiento a creadores y gestores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Modelo de gestión para infraestructuras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BEPS y apoyo a artistas mayores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6"/>
          <p:cNvCxnSpPr/>
          <p:nvPr/>
        </p:nvCxnSpPr>
        <p:spPr>
          <a:xfrm>
            <a:off x="8724467" y="3363613"/>
            <a:ext cx="15300" cy="23139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6"/>
          <p:cNvSpPr txBox="1"/>
          <p:nvPr/>
        </p:nvSpPr>
        <p:spPr>
          <a:xfrm>
            <a:off x="213333" y="3337400"/>
            <a:ext cx="4676700" cy="23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Cultura ciudadana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Transformaciones culturales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Género y diversidad + Cultura ambiental y cuidado del entorno + Movilidad sostenible + Confianza, participación y convivencia + Cultura y salud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Observatorio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Investigaciones + Mediciones y EBC + Memoria Social +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Sistema de información Sectorial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1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Política pública</a:t>
            </a:r>
            <a:endParaRPr sz="1500" b="1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Red Distrital de Cultura Ciudadana y Democrática + Apropiación social del conocimiento y narrativas</a:t>
            </a:r>
            <a:endParaRPr sz="1500" b="0" i="0" u="none" strike="noStrike" cap="none">
              <a:solidFill>
                <a:srgbClr val="20124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2012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6"/>
          <p:cNvCxnSpPr/>
          <p:nvPr/>
        </p:nvCxnSpPr>
        <p:spPr>
          <a:xfrm>
            <a:off x="4991733" y="3327400"/>
            <a:ext cx="15300" cy="2313900"/>
          </a:xfrm>
          <a:prstGeom prst="straightConnector1">
            <a:avLst/>
          </a:pr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8" name="Google Shape;208;p6"/>
          <p:cNvGrpSpPr/>
          <p:nvPr/>
        </p:nvGrpSpPr>
        <p:grpSpPr>
          <a:xfrm>
            <a:off x="8544902" y="39927"/>
            <a:ext cx="3262843" cy="3262843"/>
            <a:chOff x="5957150" y="113550"/>
            <a:chExt cx="2831100" cy="2831100"/>
          </a:xfrm>
        </p:grpSpPr>
        <p:sp>
          <p:nvSpPr>
            <p:cNvPr id="209" name="Google Shape;209;p6"/>
            <p:cNvSpPr/>
            <p:nvPr/>
          </p:nvSpPr>
          <p:spPr>
            <a:xfrm>
              <a:off x="5957150" y="113550"/>
              <a:ext cx="2831100" cy="283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0" name="Google Shape;210;p6"/>
            <p:cNvPicPr preferRelativeResize="0"/>
            <p:nvPr/>
          </p:nvPicPr>
          <p:blipFill rotWithShape="1">
            <a:blip r:embed="rId5">
              <a:alphaModFix/>
            </a:blip>
            <a:srcRect l="20710" t="14519" r="23972" b="2505"/>
            <a:stretch/>
          </p:blipFill>
          <p:spPr>
            <a:xfrm flipH="1">
              <a:off x="6044300" y="200700"/>
              <a:ext cx="2656800" cy="26568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"/>
          <p:cNvSpPr txBox="1"/>
          <p:nvPr/>
        </p:nvSpPr>
        <p:spPr>
          <a:xfrm>
            <a:off x="1687975" y="2269800"/>
            <a:ext cx="103239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O" sz="47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Visión y apuesta estratégica</a:t>
            </a:r>
            <a:endParaRPr sz="47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O" sz="47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desde comunicación pública</a:t>
            </a:r>
            <a:endParaRPr sz="47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39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CO" sz="32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Secretaría de Cultura Recreación y Deporte</a:t>
            </a:r>
            <a:endParaRPr sz="39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7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/>
          <p:nvPr/>
        </p:nvSpPr>
        <p:spPr>
          <a:xfrm>
            <a:off x="693340" y="367783"/>
            <a:ext cx="6526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CO" sz="4000" b="1" i="0" u="none" strike="noStrike" cap="none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¿Qué queremos? </a:t>
            </a:r>
            <a:endParaRPr sz="40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8"/>
          <p:cNvSpPr/>
          <p:nvPr/>
        </p:nvSpPr>
        <p:spPr>
          <a:xfrm>
            <a:off x="426640" y="1476135"/>
            <a:ext cx="18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8"/>
          <p:cNvSpPr/>
          <p:nvPr/>
        </p:nvSpPr>
        <p:spPr>
          <a:xfrm>
            <a:off x="1990292" y="2313330"/>
            <a:ext cx="203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INCIDIR 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4362128" y="2313325"/>
            <a:ext cx="184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CONECTAR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8"/>
          <p:cNvSpPr/>
          <p:nvPr/>
        </p:nvSpPr>
        <p:spPr>
          <a:xfrm>
            <a:off x="1449218" y="4563243"/>
            <a:ext cx="1954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Propiciar conversaciones con propósito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8" descr="Chate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218" y="2731471"/>
            <a:ext cx="1954210" cy="195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 descr="Conecta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0826" y="2759630"/>
            <a:ext cx="1668102" cy="172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 descr="Brind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2174" y="2876393"/>
            <a:ext cx="1667448" cy="166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 descr="Crecimiento empresari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3575" y="2909675"/>
            <a:ext cx="1726650" cy="17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/>
          <p:nvPr/>
        </p:nvSpPr>
        <p:spPr>
          <a:xfrm>
            <a:off x="6944152" y="2313325"/>
            <a:ext cx="140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COCREAR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9407472" y="2313325"/>
            <a:ext cx="184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POTENCIAR</a:t>
            </a: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4170785" y="4563243"/>
            <a:ext cx="1848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Encontrarnos para transformarnos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6786326" y="4573184"/>
            <a:ext cx="166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Reconocer la capacidad creadora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"/>
          <p:cNvSpPr/>
          <p:nvPr/>
        </p:nvSpPr>
        <p:spPr>
          <a:xfrm>
            <a:off x="9263625" y="4563243"/>
            <a:ext cx="1576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s-C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valor de lo público y la democracia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 txBox="1">
            <a:spLocks noGrp="1"/>
          </p:cNvSpPr>
          <p:nvPr>
            <p:ph type="title"/>
          </p:nvPr>
        </p:nvSpPr>
        <p:spPr>
          <a:xfrm>
            <a:off x="838200" y="212725"/>
            <a:ext cx="10515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0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Estrategia de comunicación pública</a:t>
            </a:r>
            <a:endParaRPr sz="4000" b="1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136E"/>
              </a:buClr>
              <a:buSzPts val="4000"/>
              <a:buFont typeface="Calibri"/>
              <a:buNone/>
            </a:pPr>
            <a:r>
              <a:rPr lang="es-CO" sz="4000" b="1">
                <a:solidFill>
                  <a:srgbClr val="3C136E"/>
                </a:solidFill>
                <a:latin typeface="Calibri"/>
                <a:ea typeface="Calibri"/>
                <a:cs typeface="Calibri"/>
                <a:sym typeface="Calibri"/>
              </a:rPr>
              <a:t>Premisas</a:t>
            </a:r>
            <a:endParaRPr sz="5260" b="1">
              <a:solidFill>
                <a:srgbClr val="3C136E"/>
              </a:solidFill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339300" y="1097350"/>
            <a:ext cx="6018000" cy="5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3C136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La comunicación es el vehículo que amplifica y pone en valor el ADN de la Secretaría</a:t>
            </a:r>
            <a:r>
              <a:rPr lang="es-CO" sz="15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trasciende la responsabilidad de la oficina de comunicaciones y se convierte en nuestra manera de hacer las cosas y de relacionarnos entre nosotros y con las comunidades con las que interactuamos.</a:t>
            </a: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Partimos de una visión de la </a:t>
            </a:r>
            <a:r>
              <a:rPr lang="es-CO" sz="15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comunicación para la incidencia que propicia </a:t>
            </a: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transformaciones culturales</a:t>
            </a:r>
            <a:r>
              <a:rPr lang="es-CO" sz="1500" b="1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se refleja en el hacer y actuar cotidiano de todos los equipos de trabajo. Incluye distintos niveles de incidencia.</a:t>
            </a: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AutoNum type="arabicPeriod"/>
            </a:pP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Partimos de la </a:t>
            </a: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comunicación centrada en la escucha y la conversación</a:t>
            </a:r>
            <a:r>
              <a:rPr lang="es-CO" sz="15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cuyo sentido principal es construir puentes, ampliar comprensiones en nosotros y en los otros y posibilitar nuevas versiones de nosotros mismos y de la realidad que habitamos.</a:t>
            </a: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6673425" y="1181850"/>
            <a:ext cx="5303100" cy="4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 	Entendemos la comunicación como el </a:t>
            </a: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agenciamiento de conversaciones que construyen vínculo y encuentro</a:t>
            </a:r>
            <a:r>
              <a:rPr lang="es-CO" sz="15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aún en contextos de tensión o visiones distintas.</a:t>
            </a: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5.	Entendemos la comunicación en el ámbito de lo público como 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 arena en la que se amplía la democracia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se pone en valor la institucionalidad al servicio de los ciudadan</a:t>
            </a:r>
            <a:r>
              <a:rPr lang="es-CO" sz="15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os como valor social compartido.</a:t>
            </a:r>
            <a:endParaRPr sz="15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6.	Entendemos el rol de</a:t>
            </a:r>
            <a:r>
              <a:rPr lang="es-CO" sz="1500" b="1" i="0" u="none" strike="noStrike" cap="none">
                <a:solidFill>
                  <a:srgbClr val="20124D"/>
                </a:solidFill>
                <a:latin typeface="Open Sans"/>
                <a:ea typeface="Open Sans"/>
                <a:cs typeface="Open Sans"/>
                <a:sym typeface="Open Sans"/>
              </a:rPr>
              <a:t> l</a:t>
            </a:r>
            <a:r>
              <a:rPr lang="es-CO" sz="1500" b="1" i="0" u="none" strike="noStrike" cap="none">
                <a:solidFill>
                  <a:srgbClr val="20124D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a comunicación en clave de saldos pedagógicos</a:t>
            </a:r>
            <a:r>
              <a:rPr lang="es-CO" sz="15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s-CO"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poniendo en valor no sólo los mensajes y los medios sino, y principalmente, los aprendizajes propios y de los demás en el tránsito de cada conversación y el valor que aporta a todos los involucrados en términos de sentido de reciprocidad, valor compartido y relaciones de largo plazo.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28</Slides>
  <Notes>28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 de comunicación pública Premisas</vt:lpstr>
      <vt:lpstr>Ruta para activar la estrategia de comunicación pública SCRD 2020-2024</vt:lpstr>
      <vt:lpstr>Presentación de PowerPoint</vt:lpstr>
      <vt:lpstr>Estrategia de Comunicación Pública </vt:lpstr>
      <vt:lpstr>Estrategia de Comunicación Pública </vt:lpstr>
      <vt:lpstr>Presentación de PowerPoint</vt:lpstr>
      <vt:lpstr>Así nos organizamos para lograrlo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Luisa Cepeda</cp:lastModifiedBy>
  <cp:revision>1</cp:revision>
  <dcterms:modified xsi:type="dcterms:W3CDTF">2023-05-17T13:28:41Z</dcterms:modified>
</cp:coreProperties>
</file>