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xend" panose="020B0604020202020204" charset="0"/>
      <p:regular r:id="rId21"/>
      <p:bold r:id="rId22"/>
    </p:embeddedFont>
    <p:embeddedFont>
      <p:font typeface="Lexend Medium" panose="020B0604020202020204" charset="0"/>
      <p:regular r:id="rId23"/>
      <p:bold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n3b55wDdOtPQRk9lfuHeXJvK0A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Pamplona Romer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5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29T22:58:47.393" idx="1">
    <p:pos x="10" y="10"/>
    <p:text>La agenda quí señalada no correspondde con el orden del contenido en la presentación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zW3loC0"/>
      </p:ext>
    </p:extLst>
  </p:cm>
  <p:cm authorId="0" dt="2023-06-29T22:59:34.220" idx="2">
    <p:pos x="146" y="146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zW3loC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d01a7e4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dd01a7e4d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dd01a7e4d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45c668d9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e45c668d9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45c668d9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e45c668d9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5c668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5c668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44b5c5e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e44b5c5e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1cc398f2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e1cc398f2e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1e1cc398f2e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45bac68e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1e45bac68e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45c668d9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45c668d9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e45c668d9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45bac68e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e45bac68e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1cc398f2e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e1cc398f2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45bac68e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e45bac68e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45c668d9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e45c668d9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e1cc398f2e_3_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e1cc398f2e_3_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g1e1cc398f2e_3_7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 2 1">
  <p:cSld name="Diseño personalizado 1 2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1999" cy="686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dd01a7e4de_1_0"/>
          <p:cNvPicPr preferRelativeResize="0"/>
          <p:nvPr/>
        </p:nvPicPr>
        <p:blipFill rotWithShape="1">
          <a:blip r:embed="rId3">
            <a:alphaModFix/>
          </a:blip>
          <a:srcRect l="20676" t="8927" r="20680" b="4158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dd01a7e4de_1_0"/>
          <p:cNvSpPr/>
          <p:nvPr/>
        </p:nvSpPr>
        <p:spPr>
          <a:xfrm>
            <a:off x="0" y="4445700"/>
            <a:ext cx="5933100" cy="19326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500" b="0" i="0" u="none" strike="noStrike" cap="none">
              <a:solidFill>
                <a:schemeClr val="accent2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Invitaciones - Mecanismo de fomento</a:t>
            </a:r>
            <a:endParaRPr sz="3000" b="1" i="0" u="none" strike="noStrike" cap="none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7" name="Google Shape;97;g1dd01a7e4de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5875" y="467549"/>
            <a:ext cx="2276026" cy="3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45c668d99_0_58"/>
          <p:cNvSpPr/>
          <p:nvPr/>
        </p:nvSpPr>
        <p:spPr>
          <a:xfrm>
            <a:off x="2966375" y="66712"/>
            <a:ext cx="9239100" cy="15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e45c668d99_0_58"/>
          <p:cNvSpPr/>
          <p:nvPr/>
        </p:nvSpPr>
        <p:spPr>
          <a:xfrm>
            <a:off x="3034525" y="336875"/>
            <a:ext cx="92391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MARCO NORMATIVO QUE FUNDAMENTA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LA IMPLEMENTACIÓN </a:t>
            </a:r>
            <a:r>
              <a:rPr lang="en-US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DE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PLANES INTEGRALES DE ACCIONES AFIRMATIVAS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" name="Google Shape;172;g1e45c668d99_0_58"/>
          <p:cNvSpPr txBox="1"/>
          <p:nvPr/>
        </p:nvSpPr>
        <p:spPr>
          <a:xfrm>
            <a:off x="4157550" y="1371600"/>
            <a:ext cx="7511700" cy="5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21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Reconocimiento a Comunidades Afrocolombianas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Ley 70 de 1993 “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Por la cual se desarrolla el artículo transitorio 55 de la Constitución Política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”, reconoció los derechos colectivos sobre tierras y conocimientos ancestrales por parte de las comunidades negras afrocolombianas y señalan los mecanismos de consulta previa, libre e informada con comunidades étnicas. En esta ley se hace la referencia a este grupo poblacional como Comunidad Negra, que define como: 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0215" marR="0" lvl="0" indent="0" algn="just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“(...) el conjunto de familias de ascendencia afrocolombiana que posee una cultura propia, comparten una historia y tienen sus propias tradiciones y costumbres dentro de la relación campo-poblado, que revelan y conservan conciencia de identidad que la distingue de otros grupos étnicos”.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1e45c668d99_0_58"/>
          <p:cNvPicPr preferRelativeResize="0"/>
          <p:nvPr/>
        </p:nvPicPr>
        <p:blipFill rotWithShape="1">
          <a:blip r:embed="rId3">
            <a:alphaModFix/>
          </a:blip>
          <a:srcRect l="21795"/>
          <a:stretch/>
        </p:blipFill>
        <p:spPr>
          <a:xfrm>
            <a:off x="224" y="0"/>
            <a:ext cx="3555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45c668d99_0_71"/>
          <p:cNvSpPr/>
          <p:nvPr/>
        </p:nvSpPr>
        <p:spPr>
          <a:xfrm>
            <a:off x="2966375" y="66712"/>
            <a:ext cx="9239100" cy="15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e45c668d99_0_71"/>
          <p:cNvSpPr/>
          <p:nvPr/>
        </p:nvSpPr>
        <p:spPr>
          <a:xfrm>
            <a:off x="3034525" y="336875"/>
            <a:ext cx="92391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MARCO NORMATIVO QUE FUNDAMENTA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LA IMPLEMENTACIÓN </a:t>
            </a:r>
            <a:r>
              <a:rPr lang="en-US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DE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PLANES INTEGRALES DE ACCIONES AFIRMATIVAS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0" name="Google Shape;180;g1e45c668d99_0_71"/>
          <p:cNvSpPr txBox="1"/>
          <p:nvPr/>
        </p:nvSpPr>
        <p:spPr>
          <a:xfrm>
            <a:off x="4160574" y="1914300"/>
            <a:ext cx="7746000" cy="5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Reconocimiento a comunidades Rrom o Gitanos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Decreto 2957 de 2010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“Por el cual se expide un marco normativo para la protección integral de los derechos del grupo étnico Rrom o Gitano”</a:t>
            </a:r>
            <a:r>
              <a:rPr lang="en-US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establece un marco normativo para la protección integral de los derechos del grupo étnico Rrom o Gitano, y en su artículo 6 establece su reconocimiento cómo grupo étnico: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marR="0" lvl="4" indent="0" algn="just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“El Estado colombiano reconoce a los Rrom o Gitanos como un grupo étnico con una identidad cultural propia, que mantiene una conciencia étnica particular, que posee su propia forma de organización social, posee su propia lengua y que ha definido históricamente sus propias institucionales políticas y sociales (…)” 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4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e45c668d99_0_71"/>
          <p:cNvPicPr preferRelativeResize="0"/>
          <p:nvPr/>
        </p:nvPicPr>
        <p:blipFill rotWithShape="1">
          <a:blip r:embed="rId3">
            <a:alphaModFix/>
          </a:blip>
          <a:srcRect l="7568" r="54362" b="1156"/>
          <a:stretch/>
        </p:blipFill>
        <p:spPr>
          <a:xfrm>
            <a:off x="-1300" y="0"/>
            <a:ext cx="3916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45c668f15_0_0"/>
          <p:cNvSpPr/>
          <p:nvPr/>
        </p:nvSpPr>
        <p:spPr>
          <a:xfrm>
            <a:off x="2966375" y="66712"/>
            <a:ext cx="9239100" cy="15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e45c668f15_0_0"/>
          <p:cNvSpPr/>
          <p:nvPr/>
        </p:nvSpPr>
        <p:spPr>
          <a:xfrm>
            <a:off x="3034525" y="336875"/>
            <a:ext cx="92391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MARCO NORMATIVO QUE FUNDAMENTA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LA IMPLEMENTACIÓN </a:t>
            </a:r>
            <a:r>
              <a:rPr lang="en-US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DE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PLANES INTEGRALES DE ACCIONES AFIRMATIVAS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8" name="Google Shape;188;g1e45c668f15_0_0"/>
          <p:cNvSpPr txBox="1"/>
          <p:nvPr/>
        </p:nvSpPr>
        <p:spPr>
          <a:xfrm>
            <a:off x="4253175" y="1905000"/>
            <a:ext cx="7557900" cy="5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 de Desarrollo Distrital 2020 - 2024</a:t>
            </a:r>
            <a:r>
              <a:rPr lang="en-US" sz="1700" b="1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“Un Nuevo Contrato Social y Ambiental para el siglo XXI” </a:t>
            </a:r>
            <a:r>
              <a:rPr lang="en-US" sz="17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aprobado mediante Acuerdo 761 de 2020 por el Concejo de Bogotá, D.C contempla como su propósito 1</a:t>
            </a:r>
            <a:r>
              <a:rPr lang="en-US" sz="170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“Hacer un nuevo contrato social con igualdad de oportunidades para la inclusión social, productiva y política, </a:t>
            </a:r>
            <a:r>
              <a:rPr lang="en-US" sz="17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su artículo 66 que</a:t>
            </a:r>
            <a:r>
              <a:rPr lang="en-US" sz="170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700" i="1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7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7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“(…) </a:t>
            </a:r>
            <a:r>
              <a:rPr lang="en-US" sz="1700" b="1" i="1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realizará el proceso de concertación</a:t>
            </a:r>
            <a:r>
              <a:rPr lang="en-US" sz="1700" b="1" i="0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i="1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 construcción conjunta con los grupos étnicos asentados en el Distrito, que conduzca a la inclusión de programas, planes y proyectos específicos</a:t>
            </a:r>
            <a:r>
              <a:rPr lang="en-US" sz="170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; metas, indicadores, tiempos, responsables y asignación presupuestal dirigidos a la población étnicamente diferenciada, en cada uno de los sectores de la Administración y en las Localidades, propendiendo por la salvaguarda de sus derechos y garantizando su supervivencia física y cultural. Este proceso de construcción incorporará el enfoque de género, mujer, familia y generación desde las visiones propias de las mujeres de los pueblos y comunidades étnicas. Los acuerdos logrados en el marco del proceso de concertación y construcción conjunta se realizarán en el marco fiscal y asignaciones establecidas en el presente Plan de Desarrollo ...”.</a:t>
            </a:r>
            <a:endParaRPr sz="17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1e45c668f15_0_0"/>
          <p:cNvPicPr preferRelativeResize="0"/>
          <p:nvPr/>
        </p:nvPicPr>
        <p:blipFill rotWithShape="1">
          <a:blip r:embed="rId3">
            <a:alphaModFix/>
          </a:blip>
          <a:srcRect l="33417" r="29009"/>
          <a:stretch/>
        </p:blipFill>
        <p:spPr>
          <a:xfrm>
            <a:off x="9725" y="66700"/>
            <a:ext cx="386612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1e44b5c5e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1362" y="1550073"/>
            <a:ext cx="801318" cy="85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e44b5c5e08_0_0"/>
          <p:cNvSpPr txBox="1"/>
          <p:nvPr/>
        </p:nvSpPr>
        <p:spPr>
          <a:xfrm>
            <a:off x="2435291" y="2448636"/>
            <a:ext cx="88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CDP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1e44b5c5e0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75" y="1522674"/>
            <a:ext cx="801318" cy="85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e44b5c5e08_0_0"/>
          <p:cNvSpPr txBox="1"/>
          <p:nvPr/>
        </p:nvSpPr>
        <p:spPr>
          <a:xfrm>
            <a:off x="229174" y="2448646"/>
            <a:ext cx="161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1e44b5c5e0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3051" y="1522674"/>
            <a:ext cx="1045826" cy="112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e44b5c5e08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4445" y="1522674"/>
            <a:ext cx="1045827" cy="112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e44b5c5e08_0_0"/>
          <p:cNvSpPr txBox="1"/>
          <p:nvPr/>
        </p:nvSpPr>
        <p:spPr>
          <a:xfrm>
            <a:off x="5840474" y="2605075"/>
            <a:ext cx="1858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Carta de invitación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e44b5c5e08_0_0"/>
          <p:cNvSpPr txBox="1"/>
          <p:nvPr/>
        </p:nvSpPr>
        <p:spPr>
          <a:xfrm>
            <a:off x="3988774" y="2605080"/>
            <a:ext cx="246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Condiciones 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1e44b5c5e08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60417" y="1522674"/>
            <a:ext cx="1045826" cy="112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e44b5c5e08_0_0"/>
          <p:cNvSpPr txBox="1"/>
          <p:nvPr/>
        </p:nvSpPr>
        <p:spPr>
          <a:xfrm>
            <a:off x="7610438" y="2536267"/>
            <a:ext cx="185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Resolución de apertura.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e44b5c5e08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7924" y="4019018"/>
            <a:ext cx="1127768" cy="112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e44b5c5e08_0_0"/>
          <p:cNvSpPr txBox="1"/>
          <p:nvPr/>
        </p:nvSpPr>
        <p:spPr>
          <a:xfrm>
            <a:off x="2638747" y="5111884"/>
            <a:ext cx="1808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Presentación de propuesta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g1e44b5c5e08_0_0"/>
          <p:cNvCxnSpPr/>
          <p:nvPr/>
        </p:nvCxnSpPr>
        <p:spPr>
          <a:xfrm>
            <a:off x="1644723" y="2190084"/>
            <a:ext cx="4071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7" name="Google Shape;207;g1e44b5c5e08_0_0"/>
          <p:cNvCxnSpPr/>
          <p:nvPr/>
        </p:nvCxnSpPr>
        <p:spPr>
          <a:xfrm>
            <a:off x="3442300" y="2190084"/>
            <a:ext cx="4071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8" name="Google Shape;208;g1e44b5c5e08_0_0"/>
          <p:cNvCxnSpPr/>
          <p:nvPr/>
        </p:nvCxnSpPr>
        <p:spPr>
          <a:xfrm>
            <a:off x="7282578" y="2190084"/>
            <a:ext cx="4071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09" name="Google Shape;209;g1e44b5c5e08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17793" y="4005248"/>
            <a:ext cx="1127768" cy="1127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g1e44b5c5e08_0_0"/>
          <p:cNvCxnSpPr/>
          <p:nvPr/>
        </p:nvCxnSpPr>
        <p:spPr>
          <a:xfrm>
            <a:off x="6768999" y="4715067"/>
            <a:ext cx="3957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1" name="Google Shape;211;g1e44b5c5e08_0_0"/>
          <p:cNvSpPr txBox="1"/>
          <p:nvPr/>
        </p:nvSpPr>
        <p:spPr>
          <a:xfrm>
            <a:off x="7299657" y="5111884"/>
            <a:ext cx="1808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Subsanación de docs. admin. y propuesta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g1e44b5c5e08_0_0"/>
          <p:cNvCxnSpPr/>
          <p:nvPr/>
        </p:nvCxnSpPr>
        <p:spPr>
          <a:xfrm>
            <a:off x="9131499" y="4715067"/>
            <a:ext cx="3957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13" name="Google Shape;213;g1e44b5c5e08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2754" y="4054595"/>
            <a:ext cx="1017474" cy="10174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e44b5c5e08_0_0"/>
          <p:cNvSpPr txBox="1"/>
          <p:nvPr/>
        </p:nvSpPr>
        <p:spPr>
          <a:xfrm>
            <a:off x="9779531" y="4974053"/>
            <a:ext cx="1808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Acta y resolución de propuestas recomendadas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1e44b5c5e08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0260" y="3991475"/>
            <a:ext cx="1127768" cy="1127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g1e44b5c5e08_0_0"/>
          <p:cNvCxnSpPr/>
          <p:nvPr/>
        </p:nvCxnSpPr>
        <p:spPr>
          <a:xfrm>
            <a:off x="1859034" y="4638867"/>
            <a:ext cx="3957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7" name="Google Shape;217;g1e44b5c5e08_0_0"/>
          <p:cNvSpPr txBox="1"/>
          <p:nvPr/>
        </p:nvSpPr>
        <p:spPr>
          <a:xfrm>
            <a:off x="386992" y="5111884"/>
            <a:ext cx="1808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Reunión informativa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e44b5c5e08_0_0"/>
          <p:cNvSpPr/>
          <p:nvPr/>
        </p:nvSpPr>
        <p:spPr>
          <a:xfrm>
            <a:off x="1502300" y="641675"/>
            <a:ext cx="9239100" cy="53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e44b5c5e08_0_0"/>
          <p:cNvSpPr/>
          <p:nvPr/>
        </p:nvSpPr>
        <p:spPr>
          <a:xfrm>
            <a:off x="1510525" y="641675"/>
            <a:ext cx="923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PROCEDIMIENTO</a:t>
            </a: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20" name="Google Shape;220;g1e44b5c5e08_0_0"/>
          <p:cNvCxnSpPr/>
          <p:nvPr/>
        </p:nvCxnSpPr>
        <p:spPr>
          <a:xfrm>
            <a:off x="9263778" y="2190084"/>
            <a:ext cx="4071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1" name="Google Shape;221;g1e44b5c5e08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05542" y="1463593"/>
            <a:ext cx="1353570" cy="114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e44b5c5e08_0_0"/>
          <p:cNvSpPr txBox="1"/>
          <p:nvPr/>
        </p:nvSpPr>
        <p:spPr>
          <a:xfrm>
            <a:off x="10046400" y="2556455"/>
            <a:ext cx="1956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Envío de la invitación por correspondencia externa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e44b5c5e08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3417" y="4037274"/>
            <a:ext cx="1045826" cy="112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e44b5c5e08_0_0"/>
          <p:cNvSpPr txBox="1"/>
          <p:nvPr/>
        </p:nvSpPr>
        <p:spPr>
          <a:xfrm>
            <a:off x="4943438" y="5050867"/>
            <a:ext cx="18585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Conformación comité de recomendación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g1e44b5c5e08_0_0"/>
          <p:cNvCxnSpPr/>
          <p:nvPr/>
        </p:nvCxnSpPr>
        <p:spPr>
          <a:xfrm>
            <a:off x="4448112" y="4605342"/>
            <a:ext cx="3957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1cc398f2e_0_86"/>
          <p:cNvSpPr txBox="1"/>
          <p:nvPr/>
        </p:nvSpPr>
        <p:spPr>
          <a:xfrm>
            <a:off x="0" y="228600"/>
            <a:ext cx="11674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0" i="0" u="none" strike="noStrike" cap="none">
                <a:solidFill>
                  <a:srgbClr val="FFB71B"/>
                </a:solidFill>
                <a:latin typeface="Lexend Medium"/>
                <a:ea typeface="Lexend Medium"/>
                <a:cs typeface="Lexend Medium"/>
                <a:sym typeface="Lexend Medium"/>
              </a:rPr>
              <a:t>invitaciones.scrd.gov.co</a:t>
            </a:r>
            <a:endParaRPr sz="4600" b="1" i="0" u="none" strike="noStrike" cap="none">
              <a:solidFill>
                <a:srgbClr val="FFB71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32" name="Google Shape;232;g1e1cc398f2e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8575" y="283775"/>
            <a:ext cx="892800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e1cc398f2e_0_86"/>
          <p:cNvPicPr preferRelativeResize="0"/>
          <p:nvPr/>
        </p:nvPicPr>
        <p:blipFill rotWithShape="1">
          <a:blip r:embed="rId4">
            <a:alphaModFix/>
          </a:blip>
          <a:srcRect l="8539" t="41443" r="17011" b="11282"/>
          <a:stretch/>
        </p:blipFill>
        <p:spPr>
          <a:xfrm>
            <a:off x="869025" y="1438500"/>
            <a:ext cx="10234500" cy="3821626"/>
          </a:xfrm>
          <a:prstGeom prst="rect">
            <a:avLst/>
          </a:prstGeom>
          <a:noFill/>
          <a:ln w="28575" cap="flat" cmpd="sng">
            <a:solidFill>
              <a:srgbClr val="F5A7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g1e1cc398f2e_0_86"/>
          <p:cNvSpPr/>
          <p:nvPr/>
        </p:nvSpPr>
        <p:spPr>
          <a:xfrm>
            <a:off x="2307325" y="5488775"/>
            <a:ext cx="7494900" cy="11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Plataforma adaptada para permitir que solo los proponentes invitados vean y apliquen </a:t>
            </a:r>
            <a:endParaRPr sz="2000" b="0" i="0" u="none" strike="noStrike" cap="none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a la invitación.</a:t>
            </a:r>
            <a:endParaRPr sz="2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45bac68ed_0_9"/>
          <p:cNvSpPr/>
          <p:nvPr/>
        </p:nvSpPr>
        <p:spPr>
          <a:xfrm>
            <a:off x="424375" y="609600"/>
            <a:ext cx="27036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4500" b="1" i="0" u="none" strike="noStrike" cap="none">
                <a:solidFill>
                  <a:srgbClr val="FFB71B"/>
                </a:solidFill>
                <a:latin typeface="Lexend"/>
                <a:ea typeface="Lexend"/>
                <a:cs typeface="Lexend"/>
                <a:sym typeface="Lexend"/>
              </a:rPr>
              <a:t>AGENDA</a:t>
            </a:r>
            <a:endParaRPr sz="4500" b="1" i="0" u="none" strike="noStrike" cap="none">
              <a:solidFill>
                <a:srgbClr val="FFB71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03" name="Google Shape;103;g1e45bac68ed_0_9"/>
          <p:cNvSpPr/>
          <p:nvPr/>
        </p:nvSpPr>
        <p:spPr>
          <a:xfrm>
            <a:off x="3827250" y="272000"/>
            <a:ext cx="8115300" cy="63243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5A700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Las invitaciones en el contexto de Fomento.</a:t>
            </a:r>
            <a:endParaRPr sz="2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5A700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US"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 del modelo.</a:t>
            </a:r>
            <a:endParaRPr sz="2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5A700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en-US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Marco normativo - Fomento a la Cultura</a:t>
            </a:r>
            <a:endParaRPr sz="2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5A700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lang="en-US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Marco normativo que fundamenta la implementación Planes Integrales de Acciones Afirmativas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rgbClr val="FFB71B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04" name="Google Shape;104;g1e45bac68ed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75" y="6042024"/>
            <a:ext cx="2276026" cy="3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45c668d99_0_13"/>
          <p:cNvSpPr/>
          <p:nvPr/>
        </p:nvSpPr>
        <p:spPr>
          <a:xfrm>
            <a:off x="2952900" y="0"/>
            <a:ext cx="9239100" cy="169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5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LAS INVITACIONES </a:t>
            </a:r>
            <a:endParaRPr sz="2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EN EL CONTEXTO DE FOMENTO</a:t>
            </a:r>
            <a:endParaRPr sz="2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500" b="1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e45c668d99_0_13"/>
          <p:cNvSpPr txBox="1"/>
          <p:nvPr/>
        </p:nvSpPr>
        <p:spPr>
          <a:xfrm>
            <a:off x="3818425" y="1803875"/>
            <a:ext cx="7382700" cy="4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reconocimiento superior del fomento como elemento central de protección y promoción de cultura, ha propiciado la creación de esquemas de política pública que buscan materializar el mandato constitucional en sus dos dimensiones:</a:t>
            </a:r>
            <a:endParaRPr sz="2000"/>
          </a:p>
          <a:p>
            <a:pPr marL="825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2545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A7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Promoviendo la participación de los ciudadanos y ciudadanas en el desarrollo cultural de sus territorios.</a:t>
            </a: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2545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A7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Creando estímulos e incentivos que permitan el desarrollo de procesos culturales a través del reconocimiento de las dinámicas locales y de sus necesidades particulares. </a:t>
            </a: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25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g1e45c668d99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3800" y="6351349"/>
            <a:ext cx="2276026" cy="3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e45c668d99_0_13"/>
          <p:cNvPicPr preferRelativeResize="0"/>
          <p:nvPr/>
        </p:nvPicPr>
        <p:blipFill rotWithShape="1">
          <a:blip r:embed="rId4">
            <a:alphaModFix/>
          </a:blip>
          <a:srcRect l="12069" r="68838"/>
          <a:stretch/>
        </p:blipFill>
        <p:spPr>
          <a:xfrm>
            <a:off x="14450" y="32800"/>
            <a:ext cx="3574601" cy="67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45bac68ed_0_130"/>
          <p:cNvSpPr/>
          <p:nvPr/>
        </p:nvSpPr>
        <p:spPr>
          <a:xfrm>
            <a:off x="1502300" y="641675"/>
            <a:ext cx="9239100" cy="1143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e45bac68ed_0_130"/>
          <p:cNvSpPr/>
          <p:nvPr/>
        </p:nvSpPr>
        <p:spPr>
          <a:xfrm>
            <a:off x="1510525" y="794075"/>
            <a:ext cx="92391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LAS INVITACIONES EN EL CONTEXTO DE FOMENTO</a:t>
            </a: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g1e45bac68ed_0_130"/>
          <p:cNvSpPr txBox="1"/>
          <p:nvPr/>
        </p:nvSpPr>
        <p:spPr>
          <a:xfrm>
            <a:off x="1107400" y="2128800"/>
            <a:ext cx="102579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e45bac68ed_0_130"/>
          <p:cNvSpPr txBox="1"/>
          <p:nvPr/>
        </p:nvSpPr>
        <p:spPr>
          <a:xfrm>
            <a:off x="1385200" y="2927550"/>
            <a:ext cx="3788400" cy="2031900"/>
          </a:xfrm>
          <a:prstGeom prst="rect">
            <a:avLst/>
          </a:prstGeom>
          <a:noFill/>
          <a:ln w="38100" cap="flat" cmpd="sng">
            <a:solidFill>
              <a:srgbClr val="F5A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Invitaciones públicas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&gt;&gt;&gt;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Participación pública.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e45bac68ed_0_130"/>
          <p:cNvSpPr txBox="1"/>
          <p:nvPr/>
        </p:nvSpPr>
        <p:spPr>
          <a:xfrm>
            <a:off x="6719200" y="2927550"/>
            <a:ext cx="4568400" cy="2031900"/>
          </a:xfrm>
          <a:prstGeom prst="rect">
            <a:avLst/>
          </a:prstGeom>
          <a:noFill/>
          <a:ln w="38100" cap="flat" cmpd="sng">
            <a:solidFill>
              <a:srgbClr val="F5A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Invitaciones focalizadas a pueblos étnicos 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&gt;&gt;&gt;</a:t>
            </a: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Concertaciones previas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e45bac68ed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2950" y="6083124"/>
            <a:ext cx="2276026" cy="3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>
            <a:off x="4440925" y="3888575"/>
            <a:ext cx="7494900" cy="11340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FFB71B"/>
                </a:solidFill>
                <a:latin typeface="Lexend Medium"/>
                <a:ea typeface="Lexend Medium"/>
                <a:cs typeface="Lexend Medium"/>
                <a:sym typeface="Lexend Medium"/>
              </a:rPr>
              <a:t>2.</a:t>
            </a:r>
            <a:r>
              <a:rPr lang="en-US" sz="2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 Ejecución de las acciones y recursos con las instancias representativas de los pueblos étnicos del distrito.</a:t>
            </a:r>
            <a:endParaRPr sz="2000" b="1" i="0" u="none" strike="noStrike" cap="none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4440925" y="5260175"/>
            <a:ext cx="7494900" cy="11340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F5A700"/>
                </a:solidFill>
                <a:latin typeface="Lexend Medium"/>
                <a:ea typeface="Lexend Medium"/>
                <a:cs typeface="Lexend Medium"/>
                <a:sym typeface="Lexend Medium"/>
              </a:rPr>
              <a:t>3. </a:t>
            </a:r>
            <a:r>
              <a:rPr lang="en-US" sz="2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Entrega de recursos del 100% sin cargo a costos administrativos de operadores.</a:t>
            </a:r>
            <a:endParaRPr sz="2000" b="1" i="0" u="none" strike="noStrike" cap="none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4468500" y="2133600"/>
            <a:ext cx="7494900" cy="15174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FFB71B"/>
                </a:solidFill>
                <a:latin typeface="Lexend Medium"/>
                <a:ea typeface="Lexend Medium"/>
                <a:cs typeface="Lexend Medium"/>
                <a:sym typeface="Lexend Medium"/>
              </a:rPr>
              <a:t>1. </a:t>
            </a:r>
            <a:r>
              <a:rPr lang="en-US" sz="2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Proceso pertinente y acorde a las acciones afirmativas. No es necesario emular una convocatoria abierta, cuando, de entrada y por concertación previa se sabe quiénes son los beneficiarios </a:t>
            </a:r>
            <a:endParaRPr sz="2000" b="1" i="0" u="none" strike="noStrike" cap="none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2952900" y="0"/>
            <a:ext cx="9239100" cy="169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CARACTERÍSTICAS DEL MODELO</a:t>
            </a:r>
            <a:endParaRPr sz="2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INVITACIONES FOCALIZADAS</a:t>
            </a:r>
            <a:endParaRPr sz="2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A PUEBLOS ÉTNICOS </a:t>
            </a:r>
            <a:endParaRPr sz="2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36289" r="32461"/>
          <a:stretch/>
        </p:blipFill>
        <p:spPr>
          <a:xfrm>
            <a:off x="25475" y="0"/>
            <a:ext cx="361355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1cc398f2e_0_13"/>
          <p:cNvSpPr/>
          <p:nvPr/>
        </p:nvSpPr>
        <p:spPr>
          <a:xfrm>
            <a:off x="4440925" y="2440775"/>
            <a:ext cx="7494900" cy="11340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FFB71B"/>
                </a:solidFill>
                <a:latin typeface="Lexend Medium"/>
                <a:ea typeface="Lexend Medium"/>
                <a:cs typeface="Lexend Medium"/>
                <a:sym typeface="Lexend Medium"/>
              </a:rPr>
              <a:t>5. </a:t>
            </a:r>
            <a:r>
              <a:rPr lang="en-US" sz="2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Proceso de inscripción mediante plataforma con acompañamiento de cada entidad.</a:t>
            </a:r>
            <a:endParaRPr sz="2000" b="0" i="0" u="none" strike="noStrike" cap="none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rgbClr val="FFB71B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38" name="Google Shape;138;g1e1cc398f2e_0_13"/>
          <p:cNvSpPr/>
          <p:nvPr/>
        </p:nvSpPr>
        <p:spPr>
          <a:xfrm>
            <a:off x="4440925" y="3888575"/>
            <a:ext cx="7494900" cy="11340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F5A700"/>
                </a:solidFill>
                <a:latin typeface="Lexend Medium"/>
                <a:ea typeface="Lexend Medium"/>
                <a:cs typeface="Lexend Medium"/>
                <a:sym typeface="Lexend Medium"/>
              </a:rPr>
              <a:t>6. </a:t>
            </a:r>
            <a:r>
              <a:rPr lang="en-US" sz="2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No aplica la ley de garantías.</a:t>
            </a:r>
            <a:endParaRPr sz="2000" b="0" i="0" u="none" strike="noStrike" cap="none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rgbClr val="F5A700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39" name="Google Shape;139;g1e1cc398f2e_0_13"/>
          <p:cNvSpPr/>
          <p:nvPr/>
        </p:nvSpPr>
        <p:spPr>
          <a:xfrm>
            <a:off x="4440925" y="5260175"/>
            <a:ext cx="7571100" cy="11340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F5A700"/>
                </a:solidFill>
                <a:latin typeface="Lexend Medium"/>
                <a:ea typeface="Lexend Medium"/>
                <a:cs typeface="Lexend Medium"/>
                <a:sym typeface="Lexend Medium"/>
              </a:rPr>
              <a:t>7. </a:t>
            </a:r>
            <a:r>
              <a:rPr lang="en-US" sz="2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Primer desembolso de recurso hasta del 90%, lo restante contra entrega del informe final.</a:t>
            </a:r>
            <a:endParaRPr sz="2000" b="0" i="0" u="none" strike="noStrike" cap="none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rgbClr val="F5A700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40" name="Google Shape;140;g1e1cc398f2e_0_13"/>
          <p:cNvSpPr/>
          <p:nvPr/>
        </p:nvSpPr>
        <p:spPr>
          <a:xfrm>
            <a:off x="4440925" y="609575"/>
            <a:ext cx="7494900" cy="1517400"/>
          </a:xfrm>
          <a:prstGeom prst="rect">
            <a:avLst/>
          </a:prstGeom>
          <a:solidFill>
            <a:srgbClr val="5E4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700" b="0" i="0" u="none" strike="noStrike" cap="none">
                <a:solidFill>
                  <a:srgbClr val="F5A700"/>
                </a:solidFill>
                <a:latin typeface="Lexend"/>
                <a:ea typeface="Lexend"/>
                <a:cs typeface="Lexend"/>
                <a:sym typeface="Lexend"/>
              </a:rPr>
              <a:t>4. </a:t>
            </a:r>
            <a:r>
              <a:rPr lang="en-US" sz="17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9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Productos específicos adicionales concertados entre las partes: registro fotográfico y audiovisuales, evaluación del proceso, entre otros coherentes con la invitación directa que se requieran</a:t>
            </a:r>
            <a:endParaRPr sz="19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1" i="0" u="none" strike="noStrike" cap="none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1" name="Google Shape;141;g1e1cc398f2e_0_13"/>
          <p:cNvPicPr preferRelativeResize="0"/>
          <p:nvPr/>
        </p:nvPicPr>
        <p:blipFill rotWithShape="1">
          <a:blip r:embed="rId3">
            <a:alphaModFix/>
          </a:blip>
          <a:srcRect l="21394" t="1497" r="39897"/>
          <a:stretch/>
        </p:blipFill>
        <p:spPr>
          <a:xfrm>
            <a:off x="18125" y="0"/>
            <a:ext cx="404227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2950100" y="32075"/>
            <a:ext cx="9239100" cy="1143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3186925" y="184475"/>
            <a:ext cx="92391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MARCO NORMATIVO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FOMENTO A LA CULTURA</a:t>
            </a: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4293525" y="1366800"/>
            <a:ext cx="7071900" cy="52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25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Constitución Política de 1991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concibe el fomento como elemento central de la protección y promoción de la cultura, en dos dimensiones: </a:t>
            </a:r>
            <a:endParaRPr/>
          </a:p>
          <a:p>
            <a:pPr marL="825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83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deber de acción, en cabeza del Estado de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fomentar el acceso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la cultura (artículo 70).</a:t>
            </a:r>
            <a:endParaRPr/>
          </a:p>
          <a:p>
            <a:pPr marL="3683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deber de reconocimiento y protección de los procesos culturales, al consagrar la obligación de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estimular a las personas y entidades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 fomentan la cultura (artículo 71).</a:t>
            </a:r>
            <a:endParaRPr/>
          </a:p>
          <a:p>
            <a:pPr marL="368300" marR="0" lvl="0" indent="-139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25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Ley 397 de 1997 (Ley General de Cultura)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desarrolla en sus artículos 17 y 18 la competencia otorgada al Estado, por intermedio del Ministerio de Cultura y de las entidades territoriales, para fomentar la creación, la actividad artística y cultural, la investigación y para fortalecer las expresiones culturales.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 l="41192" r="24247"/>
          <a:stretch/>
        </p:blipFill>
        <p:spPr>
          <a:xfrm>
            <a:off x="-46200" y="0"/>
            <a:ext cx="35552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45bac68ed_0_79"/>
          <p:cNvSpPr/>
          <p:nvPr/>
        </p:nvSpPr>
        <p:spPr>
          <a:xfrm>
            <a:off x="2966375" y="66712"/>
            <a:ext cx="9239100" cy="15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e45bac68ed_0_79"/>
          <p:cNvSpPr/>
          <p:nvPr/>
        </p:nvSpPr>
        <p:spPr>
          <a:xfrm>
            <a:off x="3034525" y="336875"/>
            <a:ext cx="92391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MARCO NORMATIVO QUE FUNDAMENTA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LA IMPLEMENTACIÓN </a:t>
            </a:r>
            <a:r>
              <a:rPr lang="en-US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DE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PLANES INTEGRALES DE ACCIONES AFIRMATIVAS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g1e45bac68ed_0_79"/>
          <p:cNvSpPr txBox="1"/>
          <p:nvPr/>
        </p:nvSpPr>
        <p:spPr>
          <a:xfrm>
            <a:off x="4060399" y="1872675"/>
            <a:ext cx="7902900" cy="4648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Reconocimiento a Comunidades Indígenas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Ley 21 de 1991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“Por medio de la cual se aprueba el Convenio número 169 sobre pueblos indígenas y tribales en países independientes, adoptado por la 76a. reunión de la Conferencia General de la O.I.T., Ginebra 1989”. Principalmente en el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artículo 7, del subnumeral 1 de la Ley señala que: “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(...) 1. Los pueblos interesados deberán tener el derecho de decidir sus propias prioridades en lo que atañe al proceso de desarrollo, en la medida en que éste afecte a sus vidas, creencias, instituciones y bienestar espiritual y a las tierras que ocupan o utilizan de alguna manera, y de controlar, en la medida de lo posible, su propio desarrollo económico, social y cultural. Además, dichos pueblos deberán participar en la formulación, aplicación y evaluación de los planes y programas de desarrollo nacional y regional susceptibles de afectarles directamente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(...)”.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1e45bac68ed_0_79"/>
          <p:cNvPicPr preferRelativeResize="0"/>
          <p:nvPr/>
        </p:nvPicPr>
        <p:blipFill rotWithShape="1">
          <a:blip r:embed="rId3">
            <a:alphaModFix/>
          </a:blip>
          <a:srcRect l="21333" r="42793"/>
          <a:stretch/>
        </p:blipFill>
        <p:spPr>
          <a:xfrm>
            <a:off x="-14474" y="-25"/>
            <a:ext cx="369127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45c668d99_0_37"/>
          <p:cNvSpPr/>
          <p:nvPr/>
        </p:nvSpPr>
        <p:spPr>
          <a:xfrm>
            <a:off x="2966375" y="66712"/>
            <a:ext cx="9239100" cy="15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823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e45c668d99_0_37"/>
          <p:cNvSpPr/>
          <p:nvPr/>
        </p:nvSpPr>
        <p:spPr>
          <a:xfrm>
            <a:off x="3034525" y="336875"/>
            <a:ext cx="92391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MARCO NORMATIVO QUE FUNDAMENTA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LA IMPLEMENTACIÓN </a:t>
            </a:r>
            <a:r>
              <a:rPr lang="en-US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DE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PLANES INTEGRALES DE ACCIONES AFIRMATIVAS</a:t>
            </a:r>
            <a:endParaRPr sz="2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" name="Google Shape;164;g1e45c668d99_0_37"/>
          <p:cNvSpPr txBox="1"/>
          <p:nvPr/>
        </p:nvSpPr>
        <p:spPr>
          <a:xfrm>
            <a:off x="3904975" y="1872675"/>
            <a:ext cx="8058300" cy="58860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Reconocimiento a Comunidades Indígenas</a:t>
            </a:r>
            <a:endParaRPr/>
          </a:p>
          <a:p>
            <a:pPr marL="285750" marR="0" lvl="0" indent="-27940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Sentencia de la Corte Constitucional T - 1340 de 2001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En la cual se establece que el principio de la diversion étnica y cultural sustenta la constitucionalidad de la protección especial del Estado a favor de la comunidad indígena, pues la cultura de las comunidades indígenas es diferente de la cultura del resto de los Colombianos, particularmente en materia de lengua, religión y costumbres.</a:t>
            </a:r>
            <a:endParaRPr sz="17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Sentencia T-049 de 2012</a:t>
            </a: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le concedió una protección especial a la diversidad e identidad cultural de comunidades y grupos étnicos, al afirmar lo </a:t>
            </a: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siguiente</a:t>
            </a:r>
            <a:r>
              <a:rPr lang="en-US" sz="1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: </a:t>
            </a: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“Es claro para esta Corporación que con fundamento en la Constitución Política y en las normas internacionales que consagran el derecho a la identidad étnica y cultural, el Estado tiene la obligación de garantizar los derechos fundamentales de las comunidades étnicas y de promover su autonomía, preservar su existencia e impulsar su desarrollo y fortalecimiento cultural”</a:t>
            </a: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65" name="Google Shape;165;g1e45c668d99_0_37"/>
          <p:cNvPicPr preferRelativeResize="0"/>
          <p:nvPr/>
        </p:nvPicPr>
        <p:blipFill rotWithShape="1">
          <a:blip r:embed="rId3">
            <a:alphaModFix/>
          </a:blip>
          <a:srcRect r="68683"/>
          <a:stretch/>
        </p:blipFill>
        <p:spPr>
          <a:xfrm>
            <a:off x="0" y="14725"/>
            <a:ext cx="364407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Panorámica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Lexend</vt:lpstr>
      <vt:lpstr>Montserrat</vt:lpstr>
      <vt:lpstr>Calibri</vt:lpstr>
      <vt:lpstr>Lexend Medium</vt:lpstr>
      <vt:lpstr>Arial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MARTHA REYES CASTILLO Reyes Castillo</cp:lastModifiedBy>
  <cp:revision>1</cp:revision>
  <dcterms:modified xsi:type="dcterms:W3CDTF">2023-07-17T12:09:09Z</dcterms:modified>
</cp:coreProperties>
</file>