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71" r:id="rId2"/>
    <p:sldMasterId id="2147483715" r:id="rId3"/>
  </p:sldMasterIdLst>
  <p:notesMasterIdLst>
    <p:notesMasterId r:id="rId7"/>
  </p:notesMasterIdLst>
  <p:sldIdLst>
    <p:sldId id="256" r:id="rId4"/>
    <p:sldId id="258" r:id="rId5"/>
    <p:sldId id="262" r:id="rId6"/>
  </p:sldIdLst>
  <p:sldSz cx="9144000" cy="5143500" type="screen16x9"/>
  <p:notesSz cx="6797675" cy="9926638"/>
  <p:embeddedFontLst>
    <p:embeddedFont>
      <p:font typeface="Amasis MT Pro" panose="02040504050005020304" pitchFamily="18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432" y="-5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4.fntdata"/><Relationship Id="rId5" Type="http://schemas.openxmlformats.org/officeDocument/2006/relationships/slide" Target="slides/slide2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c360953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c360953b4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6766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c360953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c360953b4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6581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8114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0559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3864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7134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9923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4014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2582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8575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0701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1775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2793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8849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315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4003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6123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83116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5117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9361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11721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099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6996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21918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833051" y="286576"/>
            <a:ext cx="5913000" cy="131914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 dirty="0">
                <a:solidFill>
                  <a:schemeClr val="bg1">
                    <a:lumMod val="6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Secretaria Distrital de Cultura, Recreación y Deporte</a:t>
            </a:r>
            <a:endParaRPr sz="2400" b="1" dirty="0">
              <a:solidFill>
                <a:schemeClr val="bg1">
                  <a:lumMod val="6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3197D054-B3E3-E605-0B47-9C10E0914658}"/>
              </a:ext>
            </a:extLst>
          </p:cNvPr>
          <p:cNvSpPr txBox="1">
            <a:spLocks/>
          </p:cNvSpPr>
          <p:nvPr/>
        </p:nvSpPr>
        <p:spPr>
          <a:xfrm>
            <a:off x="3310488" y="1469020"/>
            <a:ext cx="1923153" cy="44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CO" sz="1400" dirty="0"/>
              <a:t>CIRCULAR No. 9</a:t>
            </a:r>
            <a:endParaRPr lang="es-ES" sz="105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323637-2B77-5A47-83D2-226A0B90D5CD}"/>
              </a:ext>
            </a:extLst>
          </p:cNvPr>
          <p:cNvSpPr txBox="1"/>
          <p:nvPr/>
        </p:nvSpPr>
        <p:spPr>
          <a:xfrm>
            <a:off x="683577" y="1774011"/>
            <a:ext cx="7176976" cy="704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s-CO" sz="1800" b="1" i="1" dirty="0">
                <a:solidFill>
                  <a:srgbClr val="7030A0"/>
                </a:solidFill>
                <a:latin typeface="LiberationSans-Italic"/>
              </a:rPr>
              <a:t>“Lineamientos trámite Proyectos de Acuerdo – iniciativa Concejo de Bogotá</a:t>
            </a:r>
            <a:r>
              <a:rPr lang="es-ES" sz="1800" b="1" i="1" u="none" strike="noStrike" baseline="0" dirty="0">
                <a:solidFill>
                  <a:srgbClr val="7030A0"/>
                </a:solidFill>
                <a:latin typeface="LiberationSans-Italic"/>
              </a:rPr>
              <a:t>”</a:t>
            </a:r>
            <a:endParaRPr lang="es-CO" b="1" dirty="0">
              <a:solidFill>
                <a:srgbClr val="7030A0"/>
              </a:solidFill>
            </a:endParaRPr>
          </a:p>
        </p:txBody>
      </p:sp>
      <p:sp>
        <p:nvSpPr>
          <p:cNvPr id="2" name="Google Shape;88;p3">
            <a:extLst>
              <a:ext uri="{FF2B5EF4-FFF2-40B4-BE49-F238E27FC236}">
                <a16:creationId xmlns:a16="http://schemas.microsoft.com/office/drawing/2014/main" id="{99911FC1-3C31-3DB3-5A9B-6D8CABBB1FB1}"/>
              </a:ext>
            </a:extLst>
          </p:cNvPr>
          <p:cNvSpPr txBox="1"/>
          <p:nvPr/>
        </p:nvSpPr>
        <p:spPr>
          <a:xfrm>
            <a:off x="1007129" y="2478115"/>
            <a:ext cx="6529872" cy="197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04" tIns="62204" rIns="62204" bIns="62204" anchor="t" anchorCtr="0"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La emisión de los pronunciamientos o conceptos de viabilidad jurídica, técnica, presupuestal y de conveniencia de los proyectos de acuerdo y de los acuerdos del concejo, se enmarca dentro del actuar jurídico de las Entidades Distritales, por lo que la elaboración y expedición de los mismos debe responder a los postulados del Modelo de Gestión Jurídica Pública del Distrito Capital –MGJP. Decreto 430 de 2018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>
            <a:extLst>
              <a:ext uri="{FF2B5EF4-FFF2-40B4-BE49-F238E27FC236}">
                <a16:creationId xmlns:a16="http://schemas.microsoft.com/office/drawing/2014/main" id="{B555B888-2331-258B-82FF-4C5A4A38B877}"/>
              </a:ext>
            </a:extLst>
          </p:cNvPr>
          <p:cNvSpPr txBox="1"/>
          <p:nvPr/>
        </p:nvSpPr>
        <p:spPr>
          <a:xfrm>
            <a:off x="6317" y="631943"/>
            <a:ext cx="9380911" cy="56263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2000" dirty="0">
                <a:solidFill>
                  <a:srgbClr val="7030A0"/>
                </a:solidFill>
                <a:latin typeface="Actor" panose="020B0604020202020204"/>
              </a:rPr>
              <a:t>Decreto Distrital 438 de 2019</a:t>
            </a:r>
            <a:endParaRPr kumimoji="0" lang="es-ES" sz="1600" b="0" i="0" u="none" strike="noStrike" kern="0" cap="none" spc="0" normalizeH="0" baseline="0" noProof="0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ctor" panose="020B0604020202020204"/>
              <a:ea typeface="Roboto"/>
              <a:sym typeface="Arial"/>
            </a:endParaRPr>
          </a:p>
        </p:txBody>
      </p:sp>
      <p:sp>
        <p:nvSpPr>
          <p:cNvPr id="13" name="TextBox 71">
            <a:extLst>
              <a:ext uri="{FF2B5EF4-FFF2-40B4-BE49-F238E27FC236}">
                <a16:creationId xmlns:a16="http://schemas.microsoft.com/office/drawing/2014/main" id="{62A5BBF0-F473-794E-89B8-84DEE66AA71D}"/>
              </a:ext>
            </a:extLst>
          </p:cNvPr>
          <p:cNvSpPr txBox="1"/>
          <p:nvPr/>
        </p:nvSpPr>
        <p:spPr>
          <a:xfrm>
            <a:off x="520138" y="1475888"/>
            <a:ext cx="1208545" cy="300082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marL="0" marR="0" lvl="0" indent="0" algn="just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" sz="1350" b="1" i="0" u="none" strike="noStrike" kern="1200" cap="none" spc="0" normalizeH="0" baseline="0" noProof="1">
                <a:ln>
                  <a:noFill/>
                </a:ln>
                <a:solidFill>
                  <a:srgbClr val="F39C12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TÉRMINOS: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8560255-78AA-2BF7-141C-505277A0BF3B}"/>
              </a:ext>
            </a:extLst>
          </p:cNvPr>
          <p:cNvSpPr txBox="1"/>
          <p:nvPr/>
        </p:nvSpPr>
        <p:spPr>
          <a:xfrm>
            <a:off x="1438345" y="1534213"/>
            <a:ext cx="198564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000" dirty="0"/>
              <a:t>Plazo máximo para consolidar posición sectorial y remitir el formato de concepto de viabilidad a la Secretaría Distrital de Gobierno </a:t>
            </a:r>
            <a:r>
              <a:rPr lang="es-ES" sz="1000" b="1" dirty="0"/>
              <a:t>8 días hábiles siguientes a la radicación e improrrogables</a:t>
            </a:r>
            <a:endParaRPr lang="es-CO" sz="1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94DA6A8-E4E5-4AC3-97EB-6C96F08DBBEB}"/>
              </a:ext>
            </a:extLst>
          </p:cNvPr>
          <p:cNvSpPr txBox="1"/>
          <p:nvPr/>
        </p:nvSpPr>
        <p:spPr>
          <a:xfrm>
            <a:off x="3396923" y="1553307"/>
            <a:ext cx="259970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000" dirty="0"/>
              <a:t>La Oficina Jurídica de la SCRD, a más tardar al día siguiente de la radicación, remitirá la solicitud para pronunciarse, dirigida a la dependencias competente de la Secretaría, al (a la) Director(a) , al enlace designado por la cada entidad para los asuntos del Concejo, al jefe de la Oficina Jurídica, o quien haga sus veces, de la entidad adscrita o vinculada, y con copia al asesor de despacho de la Secretaría Distrital de Cultura, Recreación y Deporte - SCRD encargado de las relaciones políticas, estableciendo como </a:t>
            </a:r>
            <a:r>
              <a:rPr lang="es-ES" sz="1000" b="1" dirty="0"/>
              <a:t>plazo máximo de respuesta 3 días hábiles contados a partir del día siguiente de enviado el correo. </a:t>
            </a:r>
            <a:endParaRPr lang="es-CO" sz="8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CED928B-1B27-90BB-DB8D-40D48C715B4B}"/>
              </a:ext>
            </a:extLst>
          </p:cNvPr>
          <p:cNvSpPr txBox="1"/>
          <p:nvPr/>
        </p:nvSpPr>
        <p:spPr>
          <a:xfrm>
            <a:off x="5996624" y="1553306"/>
            <a:ext cx="2599701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000" dirty="0"/>
              <a:t>La Oficina Jurídica – SCRD, como cabeza de sector es responsable de consolidar los conceptos remitidos por las dependencias de la SCRD y de las entidades adscritas y vinculada al sector cultura, recreación y deporte, </a:t>
            </a:r>
            <a:r>
              <a:rPr lang="es-ES" sz="1000" b="1" dirty="0"/>
              <a:t>dentro de un plazo máximo de 2 días hábiles</a:t>
            </a:r>
            <a:r>
              <a:rPr lang="es-ES" sz="1000" dirty="0"/>
              <a:t>, para lo cual se basará en los conceptos recibidos y en el análisis jurídico que como Oficina Jurídica, debe realizar a la iniciativa, por lo que señalará con claridad la viabilidad o inviabilidad total o parcial del mismo. Los espacios establecidos para la viabilidad deben ser marcados con una “X”, no se deben dejar en blanco</a:t>
            </a:r>
            <a:endParaRPr lang="es-CO" sz="800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5356F96-12EE-A178-1237-724516C4B6C6}"/>
              </a:ext>
            </a:extLst>
          </p:cNvPr>
          <p:cNvSpPr txBox="1"/>
          <p:nvPr/>
        </p:nvSpPr>
        <p:spPr>
          <a:xfrm>
            <a:off x="55805" y="4107852"/>
            <a:ext cx="276507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500" dirty="0"/>
              <a:t>“Artículo 17.- Análisis de los proyectos de acuerdo. Para el análisis de los proyectos de acuerdo se realizará el siguiente trámite: Los sectores, y en particular el designado como coordinador</a:t>
            </a:r>
            <a:r>
              <a:rPr lang="es-ES" sz="500" b="1" dirty="0"/>
              <a:t>, son responsables de emitir los pronunciamientos a los proyectos de acuerdo. Para tal efecto, dentro de los ocho (8) días hábiles siguientes e improrrogables a la radicación de la solicitud</a:t>
            </a:r>
            <a:r>
              <a:rPr lang="es-ES" sz="500" dirty="0"/>
              <a:t>, deberán realizar el análisis jurídico, presupuestal y técnico correspondiente a su entidad y definirán con claridad la viabilidad o inviabilidad total o parcial del mismo. (…) ” (Subrayado y negrilla fuera del texto original)</a:t>
            </a:r>
            <a:endParaRPr lang="es-CO" sz="500" dirty="0"/>
          </a:p>
        </p:txBody>
      </p:sp>
    </p:spTree>
    <p:extLst>
      <p:ext uri="{BB962C8B-B14F-4D97-AF65-F5344CB8AC3E}">
        <p14:creationId xmlns:p14="http://schemas.microsoft.com/office/powerpoint/2010/main" val="2150189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D51064EF-8625-FAB5-A621-85F00F8733FC}"/>
              </a:ext>
            </a:extLst>
          </p:cNvPr>
          <p:cNvSpPr txBox="1"/>
          <p:nvPr/>
        </p:nvSpPr>
        <p:spPr>
          <a:xfrm>
            <a:off x="1477925" y="1082661"/>
            <a:ext cx="61881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srgbClr val="78909C">
                  <a:lumMod val="50000"/>
                </a:srgbClr>
              </a:solidFill>
              <a:effectLst/>
              <a:uLnTx/>
              <a:uFillTx/>
              <a:latin typeface="Amasis MT Pro" panose="02040504050005020304" pitchFamily="18" charset="0"/>
              <a:cs typeface="Arial"/>
              <a:sym typeface="Arial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ctor" panose="020B0604020202020204"/>
                <a:sym typeface="Arial"/>
              </a:rPr>
              <a:t>LÍNEA DEL TIEMPO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rgbClr val="78909C">
                  <a:lumMod val="50000"/>
                </a:srgbClr>
              </a:solidFill>
              <a:effectLst/>
              <a:uLnTx/>
              <a:uFillTx/>
              <a:latin typeface="Amasis MT Pro" panose="02040504050005020304" pitchFamily="18" charset="0"/>
              <a:cs typeface="Arial"/>
              <a:sym typeface="Arial"/>
            </a:endParaRPr>
          </a:p>
        </p:txBody>
      </p:sp>
      <p:sp>
        <p:nvSpPr>
          <p:cNvPr id="10" name="Rectangle 78">
            <a:extLst>
              <a:ext uri="{FF2B5EF4-FFF2-40B4-BE49-F238E27FC236}">
                <a16:creationId xmlns:a16="http://schemas.microsoft.com/office/drawing/2014/main" id="{6ABD5449-7F31-CC46-92B2-0CDEBC431ABE}"/>
              </a:ext>
            </a:extLst>
          </p:cNvPr>
          <p:cNvSpPr/>
          <p:nvPr/>
        </p:nvSpPr>
        <p:spPr>
          <a:xfrm>
            <a:off x="293981" y="2055942"/>
            <a:ext cx="2521861" cy="193899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171450" marR="0" lvl="0" indent="-171450" algn="just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2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  <a:p>
            <a:pPr marL="171450" marR="0" lvl="0" indent="-171450" algn="just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2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  <a:p>
            <a:pPr marL="214313" marR="0" lvl="0" indent="-214313" algn="just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2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  <a:p>
            <a:pPr marL="0" marR="0" lvl="0" indent="0" algn="just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" sz="12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  <a:p>
            <a:pPr marL="171450" marR="0" lvl="0" indent="-171450" algn="just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2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  <a:p>
            <a:pPr marL="171450" marR="0" lvl="0" indent="-171450" algn="just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2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  <a:p>
            <a:pPr marL="0" marR="0" lvl="0" indent="0" algn="just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" sz="12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  <a:p>
            <a:pPr marL="214313" marR="0" lvl="0" indent="-214313" algn="just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2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  <a:p>
            <a:pPr marL="214313" marR="0" lvl="0" indent="-214313" algn="just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2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  <a:p>
            <a:pPr marL="214313" marR="0" lvl="0" indent="-214313" algn="just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AEC4555-3D96-5CC3-7232-686A6F2ABA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54" t="46196" r="10542" b="27469"/>
          <a:stretch/>
        </p:blipFill>
        <p:spPr>
          <a:xfrm>
            <a:off x="1668613" y="1894484"/>
            <a:ext cx="5806773" cy="135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8116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14774</TotalTime>
  <Words>472</Words>
  <Application>Microsoft Office PowerPoint</Application>
  <PresentationFormat>Presentación en pantalla (16:9)</PresentationFormat>
  <Paragraphs>20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</vt:i4>
      </vt:variant>
    </vt:vector>
  </HeadingPairs>
  <TitlesOfParts>
    <vt:vector size="12" baseType="lpstr">
      <vt:lpstr>Arial</vt:lpstr>
      <vt:lpstr>Calibri</vt:lpstr>
      <vt:lpstr>Amasis MT Pro</vt:lpstr>
      <vt:lpstr>LiberationSans-Italic</vt:lpstr>
      <vt:lpstr>Roboto</vt:lpstr>
      <vt:lpstr>Actor</vt:lpstr>
      <vt:lpstr>Simple Light</vt:lpstr>
      <vt:lpstr>2_Simple Light</vt:lpstr>
      <vt:lpstr>6_Simple Light</vt:lpstr>
      <vt:lpstr>Secretaria Distrital de Cultura, Recreación y Deporte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Comité Institucional de Gestión y Desempeño</dc:title>
  <dc:creator>Ruth Bermudez</dc:creator>
  <cp:lastModifiedBy>MARTHA REYES CASTILLO Reyes Castillo</cp:lastModifiedBy>
  <cp:revision>65</cp:revision>
  <cp:lastPrinted>2022-12-28T13:38:57Z</cp:lastPrinted>
  <dcterms:modified xsi:type="dcterms:W3CDTF">2023-03-15T21:06:10Z</dcterms:modified>
</cp:coreProperties>
</file>