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E83AA0-5F55-4DF0-A588-000553329E9E}">
  <a:tblStyle styleId="{70E83AA0-5F55-4DF0-A588-000553329E9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190E35C-C704-44BA-BFC5-A436A76BF3A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ad86925f94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ad86925f94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411554b973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411554b973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12527e307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612527e307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ad86925f94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ad86925f94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411554b973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411554b973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af34386d0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af34386d0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b1240159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b1240159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b1240159a9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b1240159a9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ad86925f94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ad86925f94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ad86925f94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ad86925f94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41c7e965a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41c7e965a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411554b973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411554b973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af8e513aa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af8e513aa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af8e513aa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af8e513aa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af8e513aa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af8e513aa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411554b973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1411554b973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af34386d0c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af34386d0c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af34386d0c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af34386d0c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af34386d0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af34386d0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b1240159a9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b1240159a9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b1240159a9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b1240159a9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48eaa1749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48eaa1749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b1240159a9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b1240159a9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af34386d0c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af34386d0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af8e513aac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af8e513aac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411554b973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411554b973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b1240159a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b1240159a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ad86925f9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ad86925f9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411554b97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411554b97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411554b97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411554b97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af34386d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af34386d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s://revistas-filologicas.unam.mx/anuario-letras/index.php/al/article/view/1463/1688" TargetMode="External"/><Relationship Id="rId5" Type="http://schemas.openxmlformats.org/officeDocument/2006/relationships/image" Target="../media/image5.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flipH="1" rot="10800000">
            <a:off x="3150" y="-8275"/>
            <a:ext cx="2994900" cy="3006300"/>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13"/>
          <p:cNvPicPr preferRelativeResize="0"/>
          <p:nvPr/>
        </p:nvPicPr>
        <p:blipFill rotWithShape="1">
          <a:blip r:embed="rId3">
            <a:alphaModFix/>
          </a:blip>
          <a:srcRect b="0" l="11615" r="-2714" t="0"/>
          <a:stretch/>
        </p:blipFill>
        <p:spPr>
          <a:xfrm>
            <a:off x="-9950" y="0"/>
            <a:ext cx="2607975" cy="5143501"/>
          </a:xfrm>
          <a:prstGeom prst="rect">
            <a:avLst/>
          </a:prstGeom>
          <a:noFill/>
          <a:ln>
            <a:noFill/>
          </a:ln>
        </p:spPr>
      </p:pic>
      <p:pic>
        <p:nvPicPr>
          <p:cNvPr id="56" name="Google Shape;56;p13"/>
          <p:cNvPicPr preferRelativeResize="0"/>
          <p:nvPr/>
        </p:nvPicPr>
        <p:blipFill>
          <a:blip r:embed="rId4">
            <a:alphaModFix/>
          </a:blip>
          <a:stretch>
            <a:fillRect/>
          </a:stretch>
        </p:blipFill>
        <p:spPr>
          <a:xfrm>
            <a:off x="2941925" y="1433150"/>
            <a:ext cx="4230326" cy="23014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2"/>
          <p:cNvSpPr/>
          <p:nvPr/>
        </p:nvSpPr>
        <p:spPr>
          <a:xfrm>
            <a:off x="50" y="0"/>
            <a:ext cx="9144000" cy="3692100"/>
          </a:xfrm>
          <a:prstGeom prst="rect">
            <a:avLst/>
          </a:prstGeom>
          <a:solidFill>
            <a:srgbClr val="38236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210" name="Google Shape;210;p22"/>
          <p:cNvSpPr/>
          <p:nvPr/>
        </p:nvSpPr>
        <p:spPr>
          <a:xfrm>
            <a:off x="2948400" y="609425"/>
            <a:ext cx="3247200" cy="1859400"/>
          </a:xfrm>
          <a:prstGeom prst="rect">
            <a:avLst/>
          </a:prstGeom>
          <a:solidFill>
            <a:srgbClr val="FFFFFF"/>
          </a:solidFill>
          <a:ln>
            <a:noFill/>
          </a:ln>
          <a:effectLst>
            <a:outerShdw blurRad="57150" rotWithShape="0" algn="bl" dir="7800000" dist="952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0" rtl="0" algn="l">
              <a:spcBef>
                <a:spcPts val="0"/>
              </a:spcBef>
              <a:spcAft>
                <a:spcPts val="0"/>
              </a:spcAft>
              <a:buNone/>
            </a:pPr>
            <a:r>
              <a:t/>
            </a:r>
            <a:endParaRPr b="1" sz="1000">
              <a:solidFill>
                <a:srgbClr val="382363"/>
              </a:solidFill>
              <a:latin typeface="Calibri"/>
              <a:ea typeface="Calibri"/>
              <a:cs typeface="Calibri"/>
              <a:sym typeface="Calibri"/>
            </a:endParaRPr>
          </a:p>
        </p:txBody>
      </p:sp>
      <p:sp>
        <p:nvSpPr>
          <p:cNvPr id="211" name="Google Shape;211;p22"/>
          <p:cNvSpPr/>
          <p:nvPr/>
        </p:nvSpPr>
        <p:spPr>
          <a:xfrm rot="5400000">
            <a:off x="2986200" y="571625"/>
            <a:ext cx="1348500" cy="1424100"/>
          </a:xfrm>
          <a:prstGeom prst="rtTriangle">
            <a:avLst/>
          </a:prstGeom>
          <a:solidFill>
            <a:srgbClr val="F5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
          <p:cNvSpPr/>
          <p:nvPr/>
        </p:nvSpPr>
        <p:spPr>
          <a:xfrm>
            <a:off x="4800600" y="2760600"/>
            <a:ext cx="3247200" cy="1859400"/>
          </a:xfrm>
          <a:prstGeom prst="rect">
            <a:avLst/>
          </a:prstGeom>
          <a:solidFill>
            <a:srgbClr val="FFFFFF"/>
          </a:solidFill>
          <a:ln>
            <a:noFill/>
          </a:ln>
          <a:effectLst>
            <a:outerShdw blurRad="57150" rotWithShape="0" algn="bl" dir="7800000" dist="952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0" rtl="0" algn="l">
              <a:spcBef>
                <a:spcPts val="0"/>
              </a:spcBef>
              <a:spcAft>
                <a:spcPts val="0"/>
              </a:spcAft>
              <a:buNone/>
            </a:pPr>
            <a:r>
              <a:t/>
            </a:r>
            <a:endParaRPr b="1" sz="1000">
              <a:solidFill>
                <a:srgbClr val="382363"/>
              </a:solidFill>
              <a:latin typeface="Calibri"/>
              <a:ea typeface="Calibri"/>
              <a:cs typeface="Calibri"/>
              <a:sym typeface="Calibri"/>
            </a:endParaRPr>
          </a:p>
        </p:txBody>
      </p:sp>
      <p:sp>
        <p:nvSpPr>
          <p:cNvPr id="213" name="Google Shape;213;p22"/>
          <p:cNvSpPr/>
          <p:nvPr/>
        </p:nvSpPr>
        <p:spPr>
          <a:xfrm rot="5400000">
            <a:off x="4838400" y="2722800"/>
            <a:ext cx="1348500" cy="1424100"/>
          </a:xfrm>
          <a:prstGeom prst="rtTriangle">
            <a:avLst/>
          </a:prstGeom>
          <a:solidFill>
            <a:srgbClr val="F5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
          <p:cNvSpPr txBox="1"/>
          <p:nvPr>
            <p:ph type="title"/>
          </p:nvPr>
        </p:nvSpPr>
        <p:spPr>
          <a:xfrm rot="-2643701">
            <a:off x="2728527" y="895892"/>
            <a:ext cx="1373103" cy="352837"/>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891"/>
              <a:buNone/>
            </a:pPr>
            <a:r>
              <a:rPr b="1" lang="es" sz="1300">
                <a:solidFill>
                  <a:schemeClr val="lt1"/>
                </a:solidFill>
                <a:latin typeface="Calibri"/>
                <a:ea typeface="Calibri"/>
                <a:cs typeface="Calibri"/>
                <a:sym typeface="Calibri"/>
              </a:rPr>
              <a:t>Componentes</a:t>
            </a:r>
            <a:endParaRPr b="1" sz="1300">
              <a:solidFill>
                <a:schemeClr val="lt1"/>
              </a:solidFill>
              <a:latin typeface="Calibri"/>
              <a:ea typeface="Calibri"/>
              <a:cs typeface="Calibri"/>
              <a:sym typeface="Calibri"/>
            </a:endParaRPr>
          </a:p>
        </p:txBody>
      </p:sp>
      <p:sp>
        <p:nvSpPr>
          <p:cNvPr id="215" name="Google Shape;215;p22"/>
          <p:cNvSpPr txBox="1"/>
          <p:nvPr/>
        </p:nvSpPr>
        <p:spPr>
          <a:xfrm>
            <a:off x="4103632" y="1123500"/>
            <a:ext cx="16329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a:solidFill>
                  <a:srgbClr val="434343"/>
                </a:solidFill>
                <a:latin typeface="Calibri"/>
                <a:ea typeface="Calibri"/>
                <a:cs typeface="Calibri"/>
                <a:sym typeface="Calibri"/>
              </a:rPr>
              <a:t>Es Cultura Local </a:t>
            </a:r>
            <a:endParaRPr>
              <a:solidFill>
                <a:srgbClr val="434343"/>
              </a:solidFill>
              <a:latin typeface="Calibri"/>
              <a:ea typeface="Calibri"/>
              <a:cs typeface="Calibri"/>
              <a:sym typeface="Calibri"/>
            </a:endParaRPr>
          </a:p>
        </p:txBody>
      </p:sp>
      <p:sp>
        <p:nvSpPr>
          <p:cNvPr id="216" name="Google Shape;216;p22"/>
          <p:cNvSpPr/>
          <p:nvPr/>
        </p:nvSpPr>
        <p:spPr>
          <a:xfrm>
            <a:off x="1154400" y="2781750"/>
            <a:ext cx="3247200" cy="1859400"/>
          </a:xfrm>
          <a:prstGeom prst="rect">
            <a:avLst/>
          </a:prstGeom>
          <a:solidFill>
            <a:srgbClr val="FFFFFF"/>
          </a:solidFill>
          <a:ln>
            <a:noFill/>
          </a:ln>
          <a:effectLst>
            <a:outerShdw blurRad="57150" rotWithShape="0" algn="bl" dir="7800000" dist="952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0" rtl="0" algn="l">
              <a:spcBef>
                <a:spcPts val="0"/>
              </a:spcBef>
              <a:spcAft>
                <a:spcPts val="0"/>
              </a:spcAft>
              <a:buNone/>
            </a:pPr>
            <a:r>
              <a:t/>
            </a:r>
            <a:endParaRPr b="1" sz="1000">
              <a:solidFill>
                <a:srgbClr val="382363"/>
              </a:solidFill>
              <a:latin typeface="Calibri"/>
              <a:ea typeface="Calibri"/>
              <a:cs typeface="Calibri"/>
              <a:sym typeface="Calibri"/>
            </a:endParaRPr>
          </a:p>
        </p:txBody>
      </p:sp>
      <p:sp>
        <p:nvSpPr>
          <p:cNvPr id="217" name="Google Shape;217;p22"/>
          <p:cNvSpPr txBox="1"/>
          <p:nvPr>
            <p:ph type="title"/>
          </p:nvPr>
        </p:nvSpPr>
        <p:spPr>
          <a:xfrm>
            <a:off x="1153125" y="2742575"/>
            <a:ext cx="732600" cy="3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s" sz="1258">
                <a:solidFill>
                  <a:schemeClr val="lt1"/>
                </a:solidFill>
                <a:latin typeface="Calibri"/>
                <a:ea typeface="Calibri"/>
                <a:cs typeface="Calibri"/>
                <a:sym typeface="Calibri"/>
              </a:rPr>
              <a:t>2023</a:t>
            </a:r>
            <a:endParaRPr b="1" sz="1258">
              <a:solidFill>
                <a:schemeClr val="lt1"/>
              </a:solidFill>
              <a:latin typeface="Calibri"/>
              <a:ea typeface="Calibri"/>
              <a:cs typeface="Calibri"/>
              <a:sym typeface="Calibri"/>
            </a:endParaRPr>
          </a:p>
        </p:txBody>
      </p:sp>
      <p:sp>
        <p:nvSpPr>
          <p:cNvPr id="218" name="Google Shape;218;p22"/>
          <p:cNvSpPr txBox="1"/>
          <p:nvPr/>
        </p:nvSpPr>
        <p:spPr>
          <a:xfrm>
            <a:off x="2562296" y="2990750"/>
            <a:ext cx="728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a:solidFill>
                  <a:schemeClr val="dk1"/>
                </a:solidFill>
                <a:latin typeface="Calibri"/>
                <a:ea typeface="Calibri"/>
                <a:cs typeface="Calibri"/>
                <a:sym typeface="Calibri"/>
              </a:rPr>
              <a:t>Beca</a:t>
            </a:r>
            <a:endParaRPr>
              <a:solidFill>
                <a:schemeClr val="dk1"/>
              </a:solidFill>
              <a:latin typeface="Calibri"/>
              <a:ea typeface="Calibri"/>
              <a:cs typeface="Calibri"/>
              <a:sym typeface="Calibri"/>
            </a:endParaRPr>
          </a:p>
        </p:txBody>
      </p:sp>
      <p:sp>
        <p:nvSpPr>
          <p:cNvPr id="219" name="Google Shape;219;p22"/>
          <p:cNvSpPr txBox="1"/>
          <p:nvPr/>
        </p:nvSpPr>
        <p:spPr>
          <a:xfrm>
            <a:off x="2555850" y="3264475"/>
            <a:ext cx="1052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a:solidFill>
                  <a:schemeClr val="dk1"/>
                </a:solidFill>
                <a:latin typeface="Calibri"/>
                <a:ea typeface="Calibri"/>
                <a:cs typeface="Calibri"/>
                <a:sym typeface="Calibri"/>
              </a:rPr>
              <a:t>Pasantía</a:t>
            </a:r>
            <a:endParaRPr>
              <a:solidFill>
                <a:schemeClr val="dk1"/>
              </a:solidFill>
            </a:endParaRPr>
          </a:p>
        </p:txBody>
      </p:sp>
      <p:sp>
        <p:nvSpPr>
          <p:cNvPr id="220" name="Google Shape;220;p22"/>
          <p:cNvSpPr txBox="1"/>
          <p:nvPr/>
        </p:nvSpPr>
        <p:spPr>
          <a:xfrm>
            <a:off x="2562296" y="3545525"/>
            <a:ext cx="11517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a:solidFill>
                  <a:schemeClr val="dk1"/>
                </a:solidFill>
                <a:latin typeface="Calibri"/>
                <a:ea typeface="Calibri"/>
                <a:cs typeface="Calibri"/>
                <a:sym typeface="Calibri"/>
              </a:rPr>
              <a:t>Premio</a:t>
            </a:r>
            <a:endParaRPr>
              <a:solidFill>
                <a:schemeClr val="dk1"/>
              </a:solidFill>
            </a:endParaRPr>
          </a:p>
        </p:txBody>
      </p:sp>
      <p:sp>
        <p:nvSpPr>
          <p:cNvPr id="221" name="Google Shape;221;p22"/>
          <p:cNvSpPr/>
          <p:nvPr/>
        </p:nvSpPr>
        <p:spPr>
          <a:xfrm rot="-5400000">
            <a:off x="3940229" y="1280688"/>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
          <p:cNvSpPr/>
          <p:nvPr/>
        </p:nvSpPr>
        <p:spPr>
          <a:xfrm rot="-5400000">
            <a:off x="3940229" y="1763548"/>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rot="-5400000">
            <a:off x="2441025" y="3143027"/>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p:nvPr/>
        </p:nvSpPr>
        <p:spPr>
          <a:xfrm rot="-5400000">
            <a:off x="2441025" y="3428164"/>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txBox="1"/>
          <p:nvPr/>
        </p:nvSpPr>
        <p:spPr>
          <a:xfrm>
            <a:off x="2562296" y="3832350"/>
            <a:ext cx="1052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a:solidFill>
                  <a:srgbClr val="434343"/>
                </a:solidFill>
                <a:latin typeface="Calibri"/>
                <a:ea typeface="Calibri"/>
                <a:cs typeface="Calibri"/>
                <a:sym typeface="Calibri"/>
              </a:rPr>
              <a:t>Residencia</a:t>
            </a:r>
            <a:endParaRPr>
              <a:solidFill>
                <a:srgbClr val="434343"/>
              </a:solidFill>
            </a:endParaRPr>
          </a:p>
        </p:txBody>
      </p:sp>
      <p:sp>
        <p:nvSpPr>
          <p:cNvPr id="226" name="Google Shape;226;p22"/>
          <p:cNvSpPr/>
          <p:nvPr/>
        </p:nvSpPr>
        <p:spPr>
          <a:xfrm rot="-5400000">
            <a:off x="2441013" y="3696782"/>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2"/>
          <p:cNvSpPr/>
          <p:nvPr/>
        </p:nvSpPr>
        <p:spPr>
          <a:xfrm rot="5400000">
            <a:off x="1180800" y="2736161"/>
            <a:ext cx="1348500" cy="1424100"/>
          </a:xfrm>
          <a:prstGeom prst="rtTriangle">
            <a:avLst/>
          </a:prstGeom>
          <a:solidFill>
            <a:srgbClr val="F5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
          <p:cNvSpPr txBox="1"/>
          <p:nvPr>
            <p:ph type="title"/>
          </p:nvPr>
        </p:nvSpPr>
        <p:spPr>
          <a:xfrm rot="-2580242">
            <a:off x="835394" y="2928785"/>
            <a:ext cx="1553112" cy="514283"/>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891"/>
              <a:buNone/>
            </a:pPr>
            <a:r>
              <a:rPr b="1" lang="es" sz="1300">
                <a:solidFill>
                  <a:schemeClr val="lt1"/>
                </a:solidFill>
                <a:latin typeface="Calibri"/>
                <a:ea typeface="Calibri"/>
                <a:cs typeface="Calibri"/>
                <a:sym typeface="Calibri"/>
              </a:rPr>
              <a:t>Modalidades </a:t>
            </a:r>
            <a:endParaRPr b="1" sz="1300">
              <a:solidFill>
                <a:schemeClr val="lt1"/>
              </a:solidFill>
              <a:latin typeface="Calibri"/>
              <a:ea typeface="Calibri"/>
              <a:cs typeface="Calibri"/>
              <a:sym typeface="Calibri"/>
            </a:endParaRPr>
          </a:p>
          <a:p>
            <a:pPr indent="0" lvl="0" marL="0" rtl="0" algn="ctr">
              <a:spcBef>
                <a:spcPts val="0"/>
              </a:spcBef>
              <a:spcAft>
                <a:spcPts val="0"/>
              </a:spcAft>
              <a:buSzPts val="891"/>
              <a:buNone/>
            </a:pPr>
            <a:r>
              <a:rPr b="1" lang="es" sz="1300">
                <a:solidFill>
                  <a:schemeClr val="lt1"/>
                </a:solidFill>
                <a:latin typeface="Calibri"/>
                <a:ea typeface="Calibri"/>
                <a:cs typeface="Calibri"/>
                <a:sym typeface="Calibri"/>
              </a:rPr>
              <a:t>de convocatoria</a:t>
            </a:r>
            <a:endParaRPr b="1" sz="1300">
              <a:solidFill>
                <a:schemeClr val="lt1"/>
              </a:solidFill>
              <a:latin typeface="Calibri"/>
              <a:ea typeface="Calibri"/>
              <a:cs typeface="Calibri"/>
              <a:sym typeface="Calibri"/>
            </a:endParaRPr>
          </a:p>
          <a:p>
            <a:pPr indent="0" lvl="0" marL="0" rtl="0" algn="ctr">
              <a:spcBef>
                <a:spcPts val="0"/>
              </a:spcBef>
              <a:spcAft>
                <a:spcPts val="0"/>
              </a:spcAft>
              <a:buSzPts val="891"/>
              <a:buNone/>
            </a:pPr>
            <a:r>
              <a:rPr b="1" lang="es" sz="1300">
                <a:solidFill>
                  <a:schemeClr val="lt1"/>
                </a:solidFill>
                <a:latin typeface="Calibri"/>
                <a:ea typeface="Calibri"/>
                <a:cs typeface="Calibri"/>
                <a:sym typeface="Calibri"/>
              </a:rPr>
              <a:t> </a:t>
            </a:r>
            <a:endParaRPr b="1" sz="1300">
              <a:solidFill>
                <a:schemeClr val="lt1"/>
              </a:solidFill>
              <a:latin typeface="Calibri"/>
              <a:ea typeface="Calibri"/>
              <a:cs typeface="Calibri"/>
              <a:sym typeface="Calibri"/>
            </a:endParaRPr>
          </a:p>
        </p:txBody>
      </p:sp>
      <p:sp>
        <p:nvSpPr>
          <p:cNvPr id="229" name="Google Shape;229;p22"/>
          <p:cNvSpPr txBox="1"/>
          <p:nvPr/>
        </p:nvSpPr>
        <p:spPr>
          <a:xfrm>
            <a:off x="4088325" y="1612032"/>
            <a:ext cx="18096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a:solidFill>
                  <a:srgbClr val="434343"/>
                </a:solidFill>
                <a:latin typeface="Calibri"/>
                <a:ea typeface="Calibri"/>
                <a:cs typeface="Calibri"/>
                <a:sym typeface="Calibri"/>
              </a:rPr>
              <a:t>Banco de expertos </a:t>
            </a:r>
            <a:endParaRPr>
              <a:solidFill>
                <a:srgbClr val="434343"/>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s">
                <a:solidFill>
                  <a:srgbClr val="434343"/>
                </a:solidFill>
                <a:latin typeface="Calibri"/>
                <a:ea typeface="Calibri"/>
                <a:cs typeface="Calibri"/>
                <a:sym typeface="Calibri"/>
              </a:rPr>
              <a:t>para el sector cultura </a:t>
            </a:r>
            <a:r>
              <a:rPr lang="es">
                <a:solidFill>
                  <a:srgbClr val="434343"/>
                </a:solidFill>
                <a:latin typeface="Calibri"/>
                <a:ea typeface="Calibri"/>
                <a:cs typeface="Calibri"/>
                <a:sym typeface="Calibri"/>
              </a:rPr>
              <a:t> </a:t>
            </a:r>
            <a:endParaRPr>
              <a:solidFill>
                <a:srgbClr val="434343"/>
              </a:solidFill>
              <a:latin typeface="Calibri"/>
              <a:ea typeface="Calibri"/>
              <a:cs typeface="Calibri"/>
              <a:sym typeface="Calibri"/>
            </a:endParaRPr>
          </a:p>
        </p:txBody>
      </p:sp>
      <p:sp>
        <p:nvSpPr>
          <p:cNvPr id="230" name="Google Shape;230;p22"/>
          <p:cNvSpPr txBox="1"/>
          <p:nvPr>
            <p:ph type="title"/>
          </p:nvPr>
        </p:nvSpPr>
        <p:spPr>
          <a:xfrm rot="-2643701">
            <a:off x="4525723" y="2844529"/>
            <a:ext cx="1373103" cy="727315"/>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891"/>
              <a:buNone/>
            </a:pPr>
            <a:r>
              <a:rPr b="1" lang="es" sz="1500">
                <a:solidFill>
                  <a:schemeClr val="lt1"/>
                </a:solidFill>
                <a:latin typeface="Calibri"/>
                <a:ea typeface="Calibri"/>
                <a:cs typeface="Calibri"/>
                <a:sym typeface="Calibri"/>
              </a:rPr>
              <a:t>Tipo </a:t>
            </a:r>
            <a:endParaRPr b="1" sz="1500">
              <a:solidFill>
                <a:schemeClr val="lt1"/>
              </a:solidFill>
              <a:latin typeface="Calibri"/>
              <a:ea typeface="Calibri"/>
              <a:cs typeface="Calibri"/>
              <a:sym typeface="Calibri"/>
            </a:endParaRPr>
          </a:p>
          <a:p>
            <a:pPr indent="0" lvl="0" marL="0" rtl="0" algn="ctr">
              <a:spcBef>
                <a:spcPts val="0"/>
              </a:spcBef>
              <a:spcAft>
                <a:spcPts val="0"/>
              </a:spcAft>
              <a:buSzPts val="891"/>
              <a:buNone/>
            </a:pPr>
            <a:r>
              <a:rPr b="1" lang="es" sz="1500">
                <a:solidFill>
                  <a:schemeClr val="lt1"/>
                </a:solidFill>
                <a:latin typeface="Calibri"/>
                <a:ea typeface="Calibri"/>
                <a:cs typeface="Calibri"/>
                <a:sym typeface="Calibri"/>
              </a:rPr>
              <a:t>de </a:t>
            </a:r>
            <a:r>
              <a:rPr b="1" lang="es" sz="1500">
                <a:solidFill>
                  <a:schemeClr val="lt1"/>
                </a:solidFill>
                <a:latin typeface="Calibri"/>
                <a:ea typeface="Calibri"/>
                <a:cs typeface="Calibri"/>
                <a:sym typeface="Calibri"/>
              </a:rPr>
              <a:t>estímulo</a:t>
            </a:r>
            <a:endParaRPr b="1" sz="1500">
              <a:solidFill>
                <a:schemeClr val="lt1"/>
              </a:solidFill>
              <a:latin typeface="Calibri"/>
              <a:ea typeface="Calibri"/>
              <a:cs typeface="Calibri"/>
              <a:sym typeface="Calibri"/>
            </a:endParaRPr>
          </a:p>
        </p:txBody>
      </p:sp>
      <p:sp>
        <p:nvSpPr>
          <p:cNvPr id="231" name="Google Shape;231;p22"/>
          <p:cNvSpPr txBox="1"/>
          <p:nvPr/>
        </p:nvSpPr>
        <p:spPr>
          <a:xfrm>
            <a:off x="5787901" y="3552663"/>
            <a:ext cx="13368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a:solidFill>
                  <a:srgbClr val="434343"/>
                </a:solidFill>
                <a:latin typeface="Calibri"/>
                <a:ea typeface="Calibri"/>
                <a:cs typeface="Calibri"/>
                <a:sym typeface="Calibri"/>
              </a:rPr>
              <a:t>Estímulo</a:t>
            </a:r>
            <a:r>
              <a:rPr lang="es">
                <a:solidFill>
                  <a:srgbClr val="434343"/>
                </a:solidFill>
                <a:latin typeface="Calibri"/>
                <a:ea typeface="Calibri"/>
                <a:cs typeface="Calibri"/>
                <a:sym typeface="Calibri"/>
              </a:rPr>
              <a:t> fijo</a:t>
            </a:r>
            <a:endParaRPr>
              <a:solidFill>
                <a:srgbClr val="434343"/>
              </a:solidFill>
              <a:latin typeface="Calibri"/>
              <a:ea typeface="Calibri"/>
              <a:cs typeface="Calibri"/>
              <a:sym typeface="Calibri"/>
            </a:endParaRPr>
          </a:p>
        </p:txBody>
      </p:sp>
      <p:sp>
        <p:nvSpPr>
          <p:cNvPr id="232" name="Google Shape;232;p22"/>
          <p:cNvSpPr txBox="1"/>
          <p:nvPr/>
        </p:nvSpPr>
        <p:spPr>
          <a:xfrm>
            <a:off x="5813775" y="3807300"/>
            <a:ext cx="18096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a:solidFill>
                  <a:srgbClr val="434343"/>
                </a:solidFill>
                <a:latin typeface="Calibri"/>
                <a:ea typeface="Calibri"/>
                <a:cs typeface="Calibri"/>
                <a:sym typeface="Calibri"/>
              </a:rPr>
              <a:t>Bolsa concursable</a:t>
            </a:r>
            <a:endParaRPr>
              <a:solidFill>
                <a:srgbClr val="434343"/>
              </a:solidFill>
              <a:latin typeface="Calibri"/>
              <a:ea typeface="Calibri"/>
              <a:cs typeface="Calibri"/>
              <a:sym typeface="Calibri"/>
            </a:endParaRPr>
          </a:p>
        </p:txBody>
      </p:sp>
      <p:sp>
        <p:nvSpPr>
          <p:cNvPr id="233" name="Google Shape;233;p22"/>
          <p:cNvSpPr/>
          <p:nvPr/>
        </p:nvSpPr>
        <p:spPr>
          <a:xfrm rot="-5400000">
            <a:off x="5702429" y="3730827"/>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p:nvPr/>
        </p:nvSpPr>
        <p:spPr>
          <a:xfrm rot="-5400000">
            <a:off x="5692829" y="3982452"/>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p:nvPr/>
        </p:nvSpPr>
        <p:spPr>
          <a:xfrm rot="-5400000">
            <a:off x="2441013" y="3983375"/>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
          <p:cNvSpPr/>
          <p:nvPr/>
        </p:nvSpPr>
        <p:spPr>
          <a:xfrm>
            <a:off x="2948400" y="609425"/>
            <a:ext cx="3247200" cy="1859400"/>
          </a:xfrm>
          <a:prstGeom prst="rect">
            <a:avLst/>
          </a:prstGeom>
          <a:noFill/>
          <a:ln cap="flat" cmpd="sng" w="38100">
            <a:solidFill>
              <a:srgbClr val="000000"/>
            </a:solidFill>
            <a:prstDash val="solid"/>
            <a:round/>
            <a:headEnd len="sm" w="sm" type="none"/>
            <a:tailEnd len="sm" w="sm" type="none"/>
          </a:ln>
          <a:effectLst>
            <a:outerShdw blurRad="57150" rotWithShape="0" algn="bl" dir="7800000" dist="952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0" rtl="0" algn="l">
              <a:spcBef>
                <a:spcPts val="0"/>
              </a:spcBef>
              <a:spcAft>
                <a:spcPts val="0"/>
              </a:spcAft>
              <a:buNone/>
            </a:pPr>
            <a:r>
              <a:t/>
            </a:r>
            <a:endParaRPr b="1" sz="1000">
              <a:solidFill>
                <a:srgbClr val="382363"/>
              </a:solidFill>
              <a:latin typeface="Calibri"/>
              <a:ea typeface="Calibri"/>
              <a:cs typeface="Calibri"/>
              <a:sym typeface="Calibri"/>
            </a:endParaRPr>
          </a:p>
        </p:txBody>
      </p:sp>
      <p:sp>
        <p:nvSpPr>
          <p:cNvPr id="237" name="Google Shape;237;p22"/>
          <p:cNvSpPr/>
          <p:nvPr/>
        </p:nvSpPr>
        <p:spPr>
          <a:xfrm>
            <a:off x="4800600" y="2760600"/>
            <a:ext cx="3247200" cy="1859400"/>
          </a:xfrm>
          <a:prstGeom prst="rect">
            <a:avLst/>
          </a:prstGeom>
          <a:noFill/>
          <a:ln cap="flat" cmpd="sng" w="38100">
            <a:solidFill>
              <a:srgbClr val="000000"/>
            </a:solidFill>
            <a:prstDash val="solid"/>
            <a:round/>
            <a:headEnd len="sm" w="sm" type="none"/>
            <a:tailEnd len="sm" w="sm" type="none"/>
          </a:ln>
          <a:effectLst>
            <a:outerShdw blurRad="57150" rotWithShape="0" algn="bl" dir="7800000" dist="952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0" rtl="0" algn="l">
              <a:spcBef>
                <a:spcPts val="0"/>
              </a:spcBef>
              <a:spcAft>
                <a:spcPts val="0"/>
              </a:spcAft>
              <a:buNone/>
            </a:pPr>
            <a:r>
              <a:t/>
            </a:r>
            <a:endParaRPr b="1" sz="1000">
              <a:solidFill>
                <a:srgbClr val="382363"/>
              </a:solidFill>
              <a:latin typeface="Calibri"/>
              <a:ea typeface="Calibri"/>
              <a:cs typeface="Calibri"/>
              <a:sym typeface="Calibri"/>
            </a:endParaRPr>
          </a:p>
        </p:txBody>
      </p:sp>
      <p:sp>
        <p:nvSpPr>
          <p:cNvPr id="238" name="Google Shape;238;p22"/>
          <p:cNvSpPr/>
          <p:nvPr/>
        </p:nvSpPr>
        <p:spPr>
          <a:xfrm>
            <a:off x="1154400" y="2781750"/>
            <a:ext cx="3247200" cy="1859400"/>
          </a:xfrm>
          <a:prstGeom prst="rect">
            <a:avLst/>
          </a:prstGeom>
          <a:noFill/>
          <a:ln cap="flat" cmpd="sng" w="38100">
            <a:solidFill>
              <a:srgbClr val="000000"/>
            </a:solidFill>
            <a:prstDash val="solid"/>
            <a:round/>
            <a:headEnd len="sm" w="sm" type="none"/>
            <a:tailEnd len="sm" w="sm" type="none"/>
          </a:ln>
          <a:effectLst>
            <a:outerShdw blurRad="57150" rotWithShape="0" algn="bl" dir="7800000" dist="952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0" rtl="0" algn="l">
              <a:spcBef>
                <a:spcPts val="0"/>
              </a:spcBef>
              <a:spcAft>
                <a:spcPts val="0"/>
              </a:spcAft>
              <a:buNone/>
            </a:pPr>
            <a:r>
              <a:t/>
            </a:r>
            <a:endParaRPr b="1" sz="1000">
              <a:solidFill>
                <a:srgbClr val="382363"/>
              </a:solidFill>
              <a:latin typeface="Calibri"/>
              <a:ea typeface="Calibri"/>
              <a:cs typeface="Calibri"/>
              <a:sym typeface="Calibri"/>
            </a:endParaRPr>
          </a:p>
        </p:txBody>
      </p:sp>
      <p:sp>
        <p:nvSpPr>
          <p:cNvPr id="239" name="Google Shape;239;p22"/>
          <p:cNvSpPr txBox="1"/>
          <p:nvPr>
            <p:ph type="title"/>
          </p:nvPr>
        </p:nvSpPr>
        <p:spPr>
          <a:xfrm>
            <a:off x="520125" y="367650"/>
            <a:ext cx="1998600" cy="108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s" sz="3200">
                <a:solidFill>
                  <a:schemeClr val="lt1"/>
                </a:solidFill>
                <a:latin typeface="Calibri"/>
                <a:ea typeface="Calibri"/>
                <a:cs typeface="Calibri"/>
                <a:sym typeface="Calibri"/>
              </a:rPr>
              <a:t>Estructura </a:t>
            </a:r>
            <a:endParaRPr b="1" sz="3200">
              <a:solidFill>
                <a:schemeClr val="lt1"/>
              </a:solidFill>
              <a:latin typeface="Calibri"/>
              <a:ea typeface="Calibri"/>
              <a:cs typeface="Calibri"/>
              <a:sym typeface="Calibri"/>
            </a:endParaRPr>
          </a:p>
          <a:p>
            <a:pPr indent="0" lvl="0" marL="0" rtl="0" algn="l">
              <a:spcBef>
                <a:spcPts val="0"/>
              </a:spcBef>
              <a:spcAft>
                <a:spcPts val="0"/>
              </a:spcAft>
              <a:buSzPts val="990"/>
              <a:buNone/>
            </a:pPr>
            <a:r>
              <a:rPr b="1" lang="es" sz="3200">
                <a:solidFill>
                  <a:schemeClr val="lt1"/>
                </a:solidFill>
                <a:latin typeface="Calibri"/>
                <a:ea typeface="Calibri"/>
                <a:cs typeface="Calibri"/>
                <a:sym typeface="Calibri"/>
              </a:rPr>
              <a:t>del</a:t>
            </a:r>
            <a:r>
              <a:rPr b="1" lang="es" sz="3200">
                <a:solidFill>
                  <a:srgbClr val="F5A700"/>
                </a:solidFill>
                <a:latin typeface="Calibri"/>
                <a:ea typeface="Calibri"/>
                <a:cs typeface="Calibri"/>
                <a:sym typeface="Calibri"/>
              </a:rPr>
              <a:t> PDE</a:t>
            </a:r>
            <a:endParaRPr b="1" sz="3200">
              <a:solidFill>
                <a:srgbClr val="F5A700"/>
              </a:solidFill>
              <a:latin typeface="Calibri"/>
              <a:ea typeface="Calibri"/>
              <a:cs typeface="Calibri"/>
              <a:sym typeface="Calibri"/>
            </a:endParaRPr>
          </a:p>
        </p:txBody>
      </p:sp>
      <p:pic>
        <p:nvPicPr>
          <p:cNvPr id="240" name="Google Shape;240;p22"/>
          <p:cNvPicPr preferRelativeResize="0"/>
          <p:nvPr/>
        </p:nvPicPr>
        <p:blipFill>
          <a:blip r:embed="rId3">
            <a:alphaModFix/>
          </a:blip>
          <a:stretch>
            <a:fillRect/>
          </a:stretch>
        </p:blipFill>
        <p:spPr>
          <a:xfrm>
            <a:off x="1464737" y="1241549"/>
            <a:ext cx="981089" cy="1209000"/>
          </a:xfrm>
          <a:prstGeom prst="rect">
            <a:avLst/>
          </a:prstGeom>
          <a:noFill/>
          <a:ln>
            <a:noFill/>
          </a:ln>
        </p:spPr>
      </p:pic>
      <p:grpSp>
        <p:nvGrpSpPr>
          <p:cNvPr id="241" name="Google Shape;241;p22"/>
          <p:cNvGrpSpPr/>
          <p:nvPr/>
        </p:nvGrpSpPr>
        <p:grpSpPr>
          <a:xfrm>
            <a:off x="6998875" y="566071"/>
            <a:ext cx="1431641" cy="1431641"/>
            <a:chOff x="2020525" y="1838150"/>
            <a:chExt cx="1635600" cy="1635600"/>
          </a:xfrm>
        </p:grpSpPr>
        <p:sp>
          <p:nvSpPr>
            <p:cNvPr id="242" name="Google Shape;242;p22"/>
            <p:cNvSpPr/>
            <p:nvPr/>
          </p:nvSpPr>
          <p:spPr>
            <a:xfrm>
              <a:off x="2020525" y="1838150"/>
              <a:ext cx="1635600" cy="1635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3" name="Google Shape;243;p22"/>
            <p:cNvPicPr preferRelativeResize="0"/>
            <p:nvPr/>
          </p:nvPicPr>
          <p:blipFill>
            <a:blip r:embed="rId4">
              <a:alphaModFix/>
            </a:blip>
            <a:stretch>
              <a:fillRect/>
            </a:stretch>
          </p:blipFill>
          <p:spPr>
            <a:xfrm>
              <a:off x="2295260" y="2310634"/>
              <a:ext cx="1107651" cy="60260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3"/>
          <p:cNvSpPr/>
          <p:nvPr/>
        </p:nvSpPr>
        <p:spPr>
          <a:xfrm>
            <a:off x="50" y="0"/>
            <a:ext cx="9144000" cy="1143600"/>
          </a:xfrm>
          <a:prstGeom prst="rect">
            <a:avLst/>
          </a:prstGeom>
          <a:solidFill>
            <a:srgbClr val="38236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249" name="Google Shape;249;p23"/>
          <p:cNvSpPr txBox="1"/>
          <p:nvPr/>
        </p:nvSpPr>
        <p:spPr>
          <a:xfrm>
            <a:off x="2408950" y="1408025"/>
            <a:ext cx="6033900" cy="33981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0"/>
              </a:spcBef>
              <a:spcAft>
                <a:spcPts val="0"/>
              </a:spcAft>
              <a:buClr>
                <a:schemeClr val="dk1"/>
              </a:buClr>
              <a:buSzPts val="1100"/>
              <a:buFont typeface="Arial"/>
              <a:buNone/>
            </a:pPr>
            <a:r>
              <a:rPr lang="es" sz="1300">
                <a:solidFill>
                  <a:srgbClr val="20124D"/>
                </a:solidFill>
                <a:latin typeface="Calibri"/>
                <a:ea typeface="Calibri"/>
                <a:cs typeface="Calibri"/>
                <a:sym typeface="Calibri"/>
              </a:rPr>
              <a:t>Con la finalidad de realizar un proceso equitativo</a:t>
            </a:r>
            <a:r>
              <a:rPr b="1" lang="es" sz="1300">
                <a:solidFill>
                  <a:srgbClr val="20124D"/>
                </a:solidFill>
                <a:latin typeface="Calibri"/>
                <a:ea typeface="Calibri"/>
                <a:cs typeface="Calibri"/>
                <a:sym typeface="Calibri"/>
              </a:rPr>
              <a:t>, </a:t>
            </a:r>
            <a:r>
              <a:rPr lang="es" sz="1300">
                <a:solidFill>
                  <a:srgbClr val="20124D"/>
                </a:solidFill>
                <a:latin typeface="Calibri"/>
                <a:ea typeface="Calibri"/>
                <a:cs typeface="Calibri"/>
                <a:sym typeface="Calibri"/>
              </a:rPr>
              <a:t>cada participante, </a:t>
            </a:r>
            <a:r>
              <a:rPr lang="es" sz="1300">
                <a:solidFill>
                  <a:srgbClr val="20124D"/>
                </a:solidFill>
                <a:highlight>
                  <a:srgbClr val="FFFFFF"/>
                </a:highlight>
                <a:latin typeface="Calibri"/>
                <a:ea typeface="Calibri"/>
                <a:cs typeface="Calibri"/>
                <a:sym typeface="Calibri"/>
              </a:rPr>
              <a:t>sea persona natural, persona jurídica (incluido el representante legal y  los miembros de la junta directiva) o agrupación (incluidos los integrantes),</a:t>
            </a:r>
            <a:r>
              <a:rPr lang="es" sz="1300">
                <a:solidFill>
                  <a:srgbClr val="20124D"/>
                </a:solidFill>
                <a:latin typeface="Calibri"/>
                <a:ea typeface="Calibri"/>
                <a:cs typeface="Calibri"/>
                <a:sym typeface="Calibri"/>
              </a:rPr>
              <a:t> podrá ser ganador en la vigencia 2023 de los siguientes estímulos:</a:t>
            </a:r>
            <a:endParaRPr sz="1300">
              <a:solidFill>
                <a:srgbClr val="20124D"/>
              </a:solidFill>
              <a:latin typeface="Calibri"/>
              <a:ea typeface="Calibri"/>
              <a:cs typeface="Calibri"/>
              <a:sym typeface="Calibri"/>
            </a:endParaRPr>
          </a:p>
          <a:p>
            <a:pPr indent="-311150" lvl="0" marL="457200" rtl="0" algn="just">
              <a:spcBef>
                <a:spcPts val="800"/>
              </a:spcBef>
              <a:spcAft>
                <a:spcPts val="0"/>
              </a:spcAft>
              <a:buClr>
                <a:srgbClr val="20124D"/>
              </a:buClr>
              <a:buSzPts val="1300"/>
              <a:buFont typeface="Calibri"/>
              <a:buChar char="●"/>
            </a:pPr>
            <a:r>
              <a:rPr b="1" lang="es" sz="1300">
                <a:solidFill>
                  <a:srgbClr val="20124D"/>
                </a:solidFill>
                <a:highlight>
                  <a:srgbClr val="FFFFFF"/>
                </a:highlight>
                <a:latin typeface="Calibri"/>
                <a:ea typeface="Calibri"/>
                <a:cs typeface="Calibri"/>
                <a:sym typeface="Calibri"/>
              </a:rPr>
              <a:t>Máximo dos (2) estímulos </a:t>
            </a:r>
            <a:r>
              <a:rPr lang="es" sz="1300">
                <a:solidFill>
                  <a:srgbClr val="20124D"/>
                </a:solidFill>
                <a:highlight>
                  <a:srgbClr val="FFFFFF"/>
                </a:highlight>
                <a:latin typeface="Calibri"/>
                <a:ea typeface="Calibri"/>
                <a:cs typeface="Calibri"/>
                <a:sym typeface="Calibri"/>
              </a:rPr>
              <a:t>adjudicados por convocatorias del PDE.</a:t>
            </a:r>
            <a:endParaRPr sz="1300">
              <a:solidFill>
                <a:srgbClr val="20124D"/>
              </a:solidFill>
              <a:highlight>
                <a:srgbClr val="FFFFFF"/>
              </a:highlight>
              <a:latin typeface="Calibri"/>
              <a:ea typeface="Calibri"/>
              <a:cs typeface="Calibri"/>
              <a:sym typeface="Calibri"/>
            </a:endParaRPr>
          </a:p>
          <a:p>
            <a:pPr indent="0" lvl="0" marL="457200" rtl="0" algn="just">
              <a:spcBef>
                <a:spcPts val="0"/>
              </a:spcBef>
              <a:spcAft>
                <a:spcPts val="0"/>
              </a:spcAft>
              <a:buNone/>
            </a:pPr>
            <a:r>
              <a:t/>
            </a:r>
            <a:endParaRPr sz="1300">
              <a:solidFill>
                <a:srgbClr val="20124D"/>
              </a:solidFill>
              <a:highlight>
                <a:srgbClr val="FFFFFF"/>
              </a:highlight>
              <a:latin typeface="Calibri"/>
              <a:ea typeface="Calibri"/>
              <a:cs typeface="Calibri"/>
              <a:sym typeface="Calibri"/>
            </a:endParaRPr>
          </a:p>
          <a:p>
            <a:pPr indent="-311150" lvl="0" marL="457200" rtl="0" algn="just">
              <a:spcBef>
                <a:spcPts val="0"/>
              </a:spcBef>
              <a:spcAft>
                <a:spcPts val="0"/>
              </a:spcAft>
              <a:buClr>
                <a:srgbClr val="20124D"/>
              </a:buClr>
              <a:buSzPts val="1300"/>
              <a:buFont typeface="Calibri"/>
              <a:buChar char="●"/>
            </a:pPr>
            <a:r>
              <a:rPr b="1" lang="es" sz="1300">
                <a:solidFill>
                  <a:srgbClr val="20124D"/>
                </a:solidFill>
                <a:highlight>
                  <a:srgbClr val="FFFFFF"/>
                </a:highlight>
                <a:latin typeface="Calibri"/>
                <a:ea typeface="Calibri"/>
                <a:cs typeface="Calibri"/>
                <a:sym typeface="Calibri"/>
              </a:rPr>
              <a:t>Máximo tres (3) estímulos</a:t>
            </a:r>
            <a:r>
              <a:rPr lang="es" sz="1300">
                <a:solidFill>
                  <a:srgbClr val="20124D"/>
                </a:solidFill>
                <a:highlight>
                  <a:srgbClr val="FFFFFF"/>
                </a:highlight>
                <a:latin typeface="Calibri"/>
                <a:ea typeface="Calibri"/>
                <a:cs typeface="Calibri"/>
                <a:sym typeface="Calibri"/>
              </a:rPr>
              <a:t> si: </a:t>
            </a:r>
            <a:endParaRPr sz="1300">
              <a:solidFill>
                <a:srgbClr val="20124D"/>
              </a:solidFill>
              <a:highlight>
                <a:srgbClr val="FFFFFF"/>
              </a:highlight>
              <a:latin typeface="Calibri"/>
              <a:ea typeface="Calibri"/>
              <a:cs typeface="Calibri"/>
              <a:sym typeface="Calibri"/>
            </a:endParaRPr>
          </a:p>
          <a:p>
            <a:pPr indent="-311150" lvl="1" marL="914400" rtl="0" algn="just">
              <a:spcBef>
                <a:spcPts val="0"/>
              </a:spcBef>
              <a:spcAft>
                <a:spcPts val="0"/>
              </a:spcAft>
              <a:buClr>
                <a:schemeClr val="lt1"/>
              </a:buClr>
              <a:buSzPts val="1300"/>
              <a:buFont typeface="Calibri"/>
              <a:buChar char="○"/>
            </a:pPr>
            <a:r>
              <a:rPr lang="es" sz="1300">
                <a:solidFill>
                  <a:srgbClr val="20124D"/>
                </a:solidFill>
                <a:highlight>
                  <a:srgbClr val="FFFFFF"/>
                </a:highlight>
                <a:latin typeface="Calibri"/>
                <a:ea typeface="Calibri"/>
                <a:cs typeface="Calibri"/>
                <a:sym typeface="Calibri"/>
              </a:rPr>
              <a:t>i)   tres (3) a través del Banco de Expertos para el Sector Cultura.</a:t>
            </a:r>
            <a:endParaRPr sz="1300">
              <a:solidFill>
                <a:srgbClr val="20124D"/>
              </a:solidFill>
              <a:highlight>
                <a:srgbClr val="FFFFFF"/>
              </a:highlight>
              <a:latin typeface="Calibri"/>
              <a:ea typeface="Calibri"/>
              <a:cs typeface="Calibri"/>
              <a:sym typeface="Calibri"/>
            </a:endParaRPr>
          </a:p>
          <a:p>
            <a:pPr indent="-311150" lvl="1" marL="914400" rtl="0" algn="just">
              <a:spcBef>
                <a:spcPts val="0"/>
              </a:spcBef>
              <a:spcAft>
                <a:spcPts val="0"/>
              </a:spcAft>
              <a:buClr>
                <a:schemeClr val="lt1"/>
              </a:buClr>
              <a:buSzPts val="1300"/>
              <a:buFont typeface="Calibri"/>
              <a:buChar char="○"/>
            </a:pPr>
            <a:r>
              <a:rPr lang="es" sz="1300">
                <a:solidFill>
                  <a:srgbClr val="20124D"/>
                </a:solidFill>
                <a:highlight>
                  <a:srgbClr val="FFFFFF"/>
                </a:highlight>
                <a:latin typeface="Calibri"/>
                <a:ea typeface="Calibri"/>
                <a:cs typeface="Calibri"/>
                <a:sym typeface="Calibri"/>
              </a:rPr>
              <a:t>ii)  dos (2) son como participante y uno (1) como experto.</a:t>
            </a:r>
            <a:endParaRPr sz="1300">
              <a:solidFill>
                <a:srgbClr val="20124D"/>
              </a:solidFill>
              <a:highlight>
                <a:srgbClr val="FFFFFF"/>
              </a:highlight>
              <a:latin typeface="Calibri"/>
              <a:ea typeface="Calibri"/>
              <a:cs typeface="Calibri"/>
              <a:sym typeface="Calibri"/>
            </a:endParaRPr>
          </a:p>
          <a:p>
            <a:pPr indent="-311150" lvl="1" marL="914400" rtl="0" algn="just">
              <a:spcBef>
                <a:spcPts val="0"/>
              </a:spcBef>
              <a:spcAft>
                <a:spcPts val="0"/>
              </a:spcAft>
              <a:buClr>
                <a:schemeClr val="lt1"/>
              </a:buClr>
              <a:buSzPts val="1300"/>
              <a:buFont typeface="Calibri"/>
              <a:buChar char="○"/>
            </a:pPr>
            <a:r>
              <a:rPr lang="es" sz="1300">
                <a:solidFill>
                  <a:srgbClr val="20124D"/>
                </a:solidFill>
                <a:highlight>
                  <a:srgbClr val="FFFFFF"/>
                </a:highlight>
                <a:latin typeface="Calibri"/>
                <a:ea typeface="Calibri"/>
                <a:cs typeface="Calibri"/>
                <a:sym typeface="Calibri"/>
              </a:rPr>
              <a:t>iii) dos (2) son como experto y uno (1) como participante. </a:t>
            </a:r>
            <a:endParaRPr sz="1300">
              <a:solidFill>
                <a:srgbClr val="20124D"/>
              </a:solidFill>
              <a:highlight>
                <a:srgbClr val="FFFFFF"/>
              </a:highlight>
              <a:latin typeface="Calibri"/>
              <a:ea typeface="Calibri"/>
              <a:cs typeface="Calibri"/>
              <a:sym typeface="Calibri"/>
            </a:endParaRPr>
          </a:p>
          <a:p>
            <a:pPr indent="0" lvl="0" marL="914400" rtl="0" algn="just">
              <a:spcBef>
                <a:spcPts val="0"/>
              </a:spcBef>
              <a:spcAft>
                <a:spcPts val="0"/>
              </a:spcAft>
              <a:buNone/>
            </a:pPr>
            <a:r>
              <a:t/>
            </a:r>
            <a:endParaRPr sz="1300">
              <a:solidFill>
                <a:srgbClr val="20124D"/>
              </a:solidFill>
              <a:highlight>
                <a:srgbClr val="FFFFFF"/>
              </a:highlight>
              <a:latin typeface="Calibri"/>
              <a:ea typeface="Calibri"/>
              <a:cs typeface="Calibri"/>
              <a:sym typeface="Calibri"/>
            </a:endParaRPr>
          </a:p>
          <a:p>
            <a:pPr indent="-311150" lvl="0" marL="457200" rtl="0" algn="just">
              <a:spcBef>
                <a:spcPts val="0"/>
              </a:spcBef>
              <a:spcAft>
                <a:spcPts val="0"/>
              </a:spcAft>
              <a:buClr>
                <a:srgbClr val="20124D"/>
              </a:buClr>
              <a:buSzPts val="1300"/>
              <a:buFont typeface="Calibri"/>
              <a:buChar char="●"/>
            </a:pPr>
            <a:r>
              <a:rPr b="1" lang="es" sz="1300">
                <a:solidFill>
                  <a:srgbClr val="20124D"/>
                </a:solidFill>
                <a:latin typeface="Calibri"/>
                <a:ea typeface="Calibri"/>
                <a:cs typeface="Calibri"/>
                <a:sym typeface="Calibri"/>
              </a:rPr>
              <a:t>Máximo cuatro (4) estímulos </a:t>
            </a:r>
            <a:r>
              <a:rPr lang="es" sz="1300">
                <a:solidFill>
                  <a:srgbClr val="20124D"/>
                </a:solidFill>
                <a:latin typeface="Calibri"/>
                <a:ea typeface="Calibri"/>
                <a:cs typeface="Calibri"/>
                <a:sym typeface="Calibri"/>
              </a:rPr>
              <a:t>si uno de ellos, es adjudicado en la vigencia 2023 </a:t>
            </a:r>
            <a:endParaRPr sz="1300">
              <a:solidFill>
                <a:srgbClr val="20124D"/>
              </a:solidFill>
              <a:latin typeface="Calibri"/>
              <a:ea typeface="Calibri"/>
              <a:cs typeface="Calibri"/>
              <a:sym typeface="Calibri"/>
            </a:endParaRPr>
          </a:p>
          <a:p>
            <a:pPr indent="0" lvl="0" marL="457200" rtl="0" algn="just">
              <a:spcBef>
                <a:spcPts val="0"/>
              </a:spcBef>
              <a:spcAft>
                <a:spcPts val="0"/>
              </a:spcAft>
              <a:buNone/>
            </a:pPr>
            <a:r>
              <a:rPr lang="es" sz="1300">
                <a:solidFill>
                  <a:srgbClr val="20124D"/>
                </a:solidFill>
                <a:latin typeface="Calibri"/>
                <a:ea typeface="Calibri"/>
                <a:cs typeface="Calibri"/>
                <a:sym typeface="Calibri"/>
              </a:rPr>
              <a:t>como participante de las convocatorias de Es Cultura Local.</a:t>
            </a:r>
            <a:endParaRPr sz="1300">
              <a:solidFill>
                <a:srgbClr val="20124D"/>
              </a:solidFill>
              <a:latin typeface="Calibri"/>
              <a:ea typeface="Calibri"/>
              <a:cs typeface="Calibri"/>
              <a:sym typeface="Calibri"/>
            </a:endParaRPr>
          </a:p>
          <a:p>
            <a:pPr indent="0" lvl="0" marL="0" rtl="0" algn="l">
              <a:lnSpc>
                <a:spcPct val="106999"/>
              </a:lnSpc>
              <a:spcBef>
                <a:spcPts val="0"/>
              </a:spcBef>
              <a:spcAft>
                <a:spcPts val="0"/>
              </a:spcAft>
              <a:buNone/>
            </a:pPr>
            <a:r>
              <a:t/>
            </a:r>
            <a:endParaRPr>
              <a:solidFill>
                <a:srgbClr val="20124D"/>
              </a:solidFill>
              <a:latin typeface="Calibri"/>
              <a:ea typeface="Calibri"/>
              <a:cs typeface="Calibri"/>
              <a:sym typeface="Calibri"/>
            </a:endParaRPr>
          </a:p>
          <a:p>
            <a:pPr indent="0" lvl="0" marL="0" rtl="0" algn="just">
              <a:lnSpc>
                <a:spcPct val="106999"/>
              </a:lnSpc>
              <a:spcBef>
                <a:spcPts val="0"/>
              </a:spcBef>
              <a:spcAft>
                <a:spcPts val="0"/>
              </a:spcAft>
              <a:buNone/>
            </a:pPr>
            <a:r>
              <a:t/>
            </a:r>
            <a:endParaRPr>
              <a:solidFill>
                <a:srgbClr val="20124D"/>
              </a:solidFill>
              <a:latin typeface="Calibri"/>
              <a:ea typeface="Calibri"/>
              <a:cs typeface="Calibri"/>
              <a:sym typeface="Calibri"/>
            </a:endParaRPr>
          </a:p>
        </p:txBody>
      </p:sp>
      <p:sp>
        <p:nvSpPr>
          <p:cNvPr id="250" name="Google Shape;250;p23"/>
          <p:cNvSpPr txBox="1"/>
          <p:nvPr>
            <p:ph type="title"/>
          </p:nvPr>
        </p:nvSpPr>
        <p:spPr>
          <a:xfrm>
            <a:off x="2408950" y="230250"/>
            <a:ext cx="6545400" cy="6831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SzPts val="1100"/>
              <a:buNone/>
            </a:pPr>
            <a:r>
              <a:rPr b="1" lang="es" sz="1600">
                <a:solidFill>
                  <a:srgbClr val="F5A700"/>
                </a:solidFill>
              </a:rPr>
              <a:t>¿Cuántos estímulos</a:t>
            </a:r>
            <a:r>
              <a:rPr b="1" lang="es" sz="1600">
                <a:solidFill>
                  <a:schemeClr val="lt1"/>
                </a:solidFill>
              </a:rPr>
              <a:t> del sector cultura, recreación y deporte </a:t>
            </a:r>
            <a:endParaRPr b="1" sz="1600">
              <a:solidFill>
                <a:schemeClr val="lt1"/>
              </a:solidFill>
            </a:endParaRPr>
          </a:p>
          <a:p>
            <a:pPr indent="0" lvl="0" marL="0" rtl="0" algn="l">
              <a:lnSpc>
                <a:spcPct val="107916"/>
              </a:lnSpc>
              <a:spcBef>
                <a:spcPts val="0"/>
              </a:spcBef>
              <a:spcAft>
                <a:spcPts val="0"/>
              </a:spcAft>
              <a:buSzPts val="1100"/>
              <a:buNone/>
            </a:pPr>
            <a:r>
              <a:rPr b="1" lang="es" sz="1600">
                <a:solidFill>
                  <a:schemeClr val="lt1"/>
                </a:solidFill>
              </a:rPr>
              <a:t>puedes obtener en total en 2023?</a:t>
            </a:r>
            <a:endParaRPr b="1" sz="1958">
              <a:solidFill>
                <a:schemeClr val="lt1"/>
              </a:solidFill>
              <a:latin typeface="Calibri"/>
              <a:ea typeface="Calibri"/>
              <a:cs typeface="Calibri"/>
              <a:sym typeface="Calibri"/>
            </a:endParaRPr>
          </a:p>
        </p:txBody>
      </p:sp>
      <p:sp>
        <p:nvSpPr>
          <p:cNvPr id="251" name="Google Shape;251;p23"/>
          <p:cNvSpPr/>
          <p:nvPr/>
        </p:nvSpPr>
        <p:spPr>
          <a:xfrm flipH="1" rot="10800000">
            <a:off x="3150" y="-8275"/>
            <a:ext cx="2589300" cy="2400900"/>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p23"/>
          <p:cNvPicPr preferRelativeResize="0"/>
          <p:nvPr/>
        </p:nvPicPr>
        <p:blipFill rotWithShape="1">
          <a:blip r:embed="rId3">
            <a:alphaModFix/>
          </a:blip>
          <a:srcRect b="0" l="11615" r="-2714" t="0"/>
          <a:stretch/>
        </p:blipFill>
        <p:spPr>
          <a:xfrm>
            <a:off x="-9950" y="0"/>
            <a:ext cx="2607975" cy="5143501"/>
          </a:xfrm>
          <a:prstGeom prst="rect">
            <a:avLst/>
          </a:prstGeom>
          <a:noFill/>
          <a:ln>
            <a:noFill/>
          </a:ln>
        </p:spPr>
      </p:pic>
      <p:sp>
        <p:nvSpPr>
          <p:cNvPr id="253" name="Google Shape;253;p23"/>
          <p:cNvSpPr/>
          <p:nvPr/>
        </p:nvSpPr>
        <p:spPr>
          <a:xfrm rot="-5400000">
            <a:off x="3154463" y="3140375"/>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rot="-5400000">
            <a:off x="3154463" y="332918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rot="-5400000">
            <a:off x="3154463" y="3521375"/>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6" name="Google Shape;256;p23"/>
          <p:cNvPicPr preferRelativeResize="0"/>
          <p:nvPr/>
        </p:nvPicPr>
        <p:blipFill>
          <a:blip r:embed="rId4">
            <a:alphaModFix/>
          </a:blip>
          <a:stretch>
            <a:fillRect/>
          </a:stretch>
        </p:blipFill>
        <p:spPr>
          <a:xfrm>
            <a:off x="6636700" y="4606950"/>
            <a:ext cx="2022902" cy="274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4"/>
          <p:cNvSpPr/>
          <p:nvPr/>
        </p:nvSpPr>
        <p:spPr>
          <a:xfrm>
            <a:off x="50" y="0"/>
            <a:ext cx="9144000" cy="1409400"/>
          </a:xfrm>
          <a:prstGeom prst="rect">
            <a:avLst/>
          </a:prstGeom>
          <a:solidFill>
            <a:srgbClr val="38236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262" name="Google Shape;262;p24"/>
          <p:cNvSpPr/>
          <p:nvPr/>
        </p:nvSpPr>
        <p:spPr>
          <a:xfrm flipH="1" rot="10800000">
            <a:off x="3150" y="-8275"/>
            <a:ext cx="2589300" cy="2400900"/>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3" name="Google Shape;263;p24"/>
          <p:cNvPicPr preferRelativeResize="0"/>
          <p:nvPr/>
        </p:nvPicPr>
        <p:blipFill rotWithShape="1">
          <a:blip r:embed="rId3">
            <a:alphaModFix/>
          </a:blip>
          <a:srcRect b="0" l="11615" r="-2714" t="0"/>
          <a:stretch/>
        </p:blipFill>
        <p:spPr>
          <a:xfrm>
            <a:off x="-9950" y="0"/>
            <a:ext cx="2607975" cy="5143501"/>
          </a:xfrm>
          <a:prstGeom prst="rect">
            <a:avLst/>
          </a:prstGeom>
          <a:noFill/>
          <a:ln>
            <a:noFill/>
          </a:ln>
        </p:spPr>
      </p:pic>
      <p:sp>
        <p:nvSpPr>
          <p:cNvPr id="264" name="Google Shape;264;p24"/>
          <p:cNvSpPr txBox="1"/>
          <p:nvPr>
            <p:ph type="title"/>
          </p:nvPr>
        </p:nvSpPr>
        <p:spPr>
          <a:xfrm>
            <a:off x="2704925" y="352050"/>
            <a:ext cx="6177900" cy="4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891"/>
              <a:buNone/>
            </a:pPr>
            <a:r>
              <a:rPr b="1" lang="es" sz="3658">
                <a:solidFill>
                  <a:schemeClr val="lt1"/>
                </a:solidFill>
                <a:latin typeface="Calibri"/>
                <a:ea typeface="Calibri"/>
                <a:cs typeface="Calibri"/>
                <a:sym typeface="Calibri"/>
              </a:rPr>
              <a:t>¿</a:t>
            </a:r>
            <a:r>
              <a:rPr b="1" lang="es" sz="3658">
                <a:solidFill>
                  <a:schemeClr val="lt1"/>
                </a:solidFill>
                <a:latin typeface="Calibri"/>
                <a:ea typeface="Calibri"/>
                <a:cs typeface="Calibri"/>
                <a:sym typeface="Calibri"/>
              </a:rPr>
              <a:t>Quiénes</a:t>
            </a:r>
            <a:r>
              <a:rPr b="1" lang="es" sz="3658">
                <a:solidFill>
                  <a:schemeClr val="lt1"/>
                </a:solidFill>
                <a:latin typeface="Calibri"/>
                <a:ea typeface="Calibri"/>
                <a:cs typeface="Calibri"/>
                <a:sym typeface="Calibri"/>
              </a:rPr>
              <a:t> pueden participar?</a:t>
            </a:r>
            <a:endParaRPr b="1" sz="3658">
              <a:solidFill>
                <a:schemeClr val="lt1"/>
              </a:solidFill>
              <a:latin typeface="Calibri"/>
              <a:ea typeface="Calibri"/>
              <a:cs typeface="Calibri"/>
              <a:sym typeface="Calibri"/>
            </a:endParaRPr>
          </a:p>
        </p:txBody>
      </p:sp>
      <p:sp>
        <p:nvSpPr>
          <p:cNvPr id="265" name="Google Shape;265;p24"/>
          <p:cNvSpPr txBox="1"/>
          <p:nvPr/>
        </p:nvSpPr>
        <p:spPr>
          <a:xfrm>
            <a:off x="2696750" y="672171"/>
            <a:ext cx="41433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2500">
                <a:solidFill>
                  <a:schemeClr val="accent4"/>
                </a:solidFill>
                <a:latin typeface="Calibri"/>
                <a:ea typeface="Calibri"/>
                <a:cs typeface="Calibri"/>
                <a:sym typeface="Calibri"/>
              </a:rPr>
              <a:t>Tipo de participante</a:t>
            </a:r>
            <a:endParaRPr b="1" sz="2900">
              <a:solidFill>
                <a:schemeClr val="accent4"/>
              </a:solidFill>
              <a:latin typeface="Calibri"/>
              <a:ea typeface="Calibri"/>
              <a:cs typeface="Calibri"/>
              <a:sym typeface="Calibri"/>
            </a:endParaRPr>
          </a:p>
        </p:txBody>
      </p:sp>
      <p:sp>
        <p:nvSpPr>
          <p:cNvPr id="266" name="Google Shape;266;p24"/>
          <p:cNvSpPr txBox="1"/>
          <p:nvPr/>
        </p:nvSpPr>
        <p:spPr>
          <a:xfrm>
            <a:off x="2771075" y="1683675"/>
            <a:ext cx="5817300" cy="199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900">
                <a:solidFill>
                  <a:srgbClr val="434343"/>
                </a:solidFill>
                <a:latin typeface="Calibri"/>
                <a:ea typeface="Calibri"/>
                <a:cs typeface="Calibri"/>
                <a:sym typeface="Calibri"/>
              </a:rPr>
              <a:t>Persona Natural </a:t>
            </a:r>
            <a:endParaRPr b="1" sz="1900">
              <a:solidFill>
                <a:srgbClr val="434343"/>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b="1" lang="es" sz="1300">
                <a:solidFill>
                  <a:srgbClr val="434343"/>
                </a:solidFill>
                <a:latin typeface="Calibri"/>
                <a:ea typeface="Calibri"/>
                <a:cs typeface="Calibri"/>
                <a:sym typeface="Calibri"/>
              </a:rPr>
              <a:t>Se incluye Persona Natural con matrícula mercantil como variante:</a:t>
            </a:r>
            <a:r>
              <a:rPr lang="es" sz="1300">
                <a:solidFill>
                  <a:srgbClr val="434343"/>
                </a:solidFill>
                <a:latin typeface="Calibri"/>
                <a:ea typeface="Calibri"/>
                <a:cs typeface="Calibri"/>
                <a:sym typeface="Calibri"/>
              </a:rPr>
              <a:t> </a:t>
            </a:r>
            <a:endParaRPr sz="1300">
              <a:solidFill>
                <a:srgbClr val="434343"/>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s" sz="1200">
                <a:solidFill>
                  <a:srgbClr val="434343"/>
                </a:solidFill>
                <a:latin typeface="Calibri"/>
                <a:ea typeface="Calibri"/>
                <a:cs typeface="Calibri"/>
                <a:sym typeface="Calibri"/>
              </a:rPr>
              <a:t>Te aclaramos que si eres una persona natural que desempeña en forma permanente o habitual alguna de las actividades que la ley considera mercantiles o comerciales, podrás participar acreditando esta condición mediante la Matrícula Mercantil o el Registro Único Tributario (RUT) expedido por la entidad competente, en donde se especifique la actividad desarrollada y se evidencie que el domicilio principal es de la ciudad de Bogotá D.C. Estos documentos serán aportados en la inscripción en las convocatorias que así lo establezcan.</a:t>
            </a:r>
            <a:endParaRPr sz="1200">
              <a:solidFill>
                <a:srgbClr val="434343"/>
              </a:solidFill>
              <a:latin typeface="Calibri"/>
              <a:ea typeface="Calibri"/>
              <a:cs typeface="Calibri"/>
              <a:sym typeface="Calibri"/>
            </a:endParaRPr>
          </a:p>
        </p:txBody>
      </p:sp>
      <p:sp>
        <p:nvSpPr>
          <p:cNvPr id="267" name="Google Shape;267;p24"/>
          <p:cNvSpPr txBox="1"/>
          <p:nvPr/>
        </p:nvSpPr>
        <p:spPr>
          <a:xfrm>
            <a:off x="2771073" y="4043725"/>
            <a:ext cx="40116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900">
                <a:solidFill>
                  <a:srgbClr val="434343"/>
                </a:solidFill>
                <a:latin typeface="Calibri"/>
                <a:ea typeface="Calibri"/>
                <a:cs typeface="Calibri"/>
                <a:sym typeface="Calibri"/>
              </a:rPr>
              <a:t>Agrupación</a:t>
            </a:r>
            <a:endParaRPr b="1" sz="1900">
              <a:solidFill>
                <a:srgbClr val="434343"/>
              </a:solidFill>
            </a:endParaRPr>
          </a:p>
        </p:txBody>
      </p:sp>
      <p:sp>
        <p:nvSpPr>
          <p:cNvPr id="268" name="Google Shape;268;p24"/>
          <p:cNvSpPr txBox="1"/>
          <p:nvPr/>
        </p:nvSpPr>
        <p:spPr>
          <a:xfrm>
            <a:off x="2781120" y="3620275"/>
            <a:ext cx="40905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900">
                <a:solidFill>
                  <a:srgbClr val="434343"/>
                </a:solidFill>
                <a:latin typeface="Calibri"/>
                <a:ea typeface="Calibri"/>
                <a:cs typeface="Calibri"/>
                <a:sym typeface="Calibri"/>
              </a:rPr>
              <a:t>Persona Jurídica </a:t>
            </a:r>
            <a:endParaRPr b="1" sz="1900">
              <a:solidFill>
                <a:srgbClr val="434343"/>
              </a:solidFill>
            </a:endParaRPr>
          </a:p>
        </p:txBody>
      </p:sp>
      <p:sp>
        <p:nvSpPr>
          <p:cNvPr id="269" name="Google Shape;269;p24"/>
          <p:cNvSpPr/>
          <p:nvPr/>
        </p:nvSpPr>
        <p:spPr>
          <a:xfrm rot="-5400000">
            <a:off x="2697263" y="1893864"/>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p:nvPr/>
        </p:nvSpPr>
        <p:spPr>
          <a:xfrm rot="-5400000">
            <a:off x="2697263" y="3826175"/>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rot="-5400000">
            <a:off x="2697263" y="4265168"/>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2" name="Google Shape;272;p24"/>
          <p:cNvPicPr preferRelativeResize="0"/>
          <p:nvPr/>
        </p:nvPicPr>
        <p:blipFill>
          <a:blip r:embed="rId4">
            <a:alphaModFix/>
          </a:blip>
          <a:stretch>
            <a:fillRect/>
          </a:stretch>
        </p:blipFill>
        <p:spPr>
          <a:xfrm>
            <a:off x="6204857" y="4548350"/>
            <a:ext cx="2454743" cy="333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p:nvPr/>
        </p:nvSpPr>
        <p:spPr>
          <a:xfrm>
            <a:off x="50" y="0"/>
            <a:ext cx="9144000" cy="1409400"/>
          </a:xfrm>
          <a:prstGeom prst="rect">
            <a:avLst/>
          </a:prstGeom>
          <a:solidFill>
            <a:srgbClr val="38236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278" name="Google Shape;278;p25"/>
          <p:cNvSpPr/>
          <p:nvPr/>
        </p:nvSpPr>
        <p:spPr>
          <a:xfrm flipH="1" rot="10800000">
            <a:off x="3150" y="-8275"/>
            <a:ext cx="2589300" cy="2400900"/>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9" name="Google Shape;279;p25"/>
          <p:cNvPicPr preferRelativeResize="0"/>
          <p:nvPr/>
        </p:nvPicPr>
        <p:blipFill rotWithShape="1">
          <a:blip r:embed="rId3">
            <a:alphaModFix/>
          </a:blip>
          <a:srcRect b="0" l="11615" r="-2714" t="0"/>
          <a:stretch/>
        </p:blipFill>
        <p:spPr>
          <a:xfrm>
            <a:off x="-9950" y="0"/>
            <a:ext cx="2607975" cy="5143501"/>
          </a:xfrm>
          <a:prstGeom prst="rect">
            <a:avLst/>
          </a:prstGeom>
          <a:noFill/>
          <a:ln>
            <a:noFill/>
          </a:ln>
        </p:spPr>
      </p:pic>
      <p:sp>
        <p:nvSpPr>
          <p:cNvPr id="280" name="Google Shape;280;p25"/>
          <p:cNvSpPr txBox="1"/>
          <p:nvPr/>
        </p:nvSpPr>
        <p:spPr>
          <a:xfrm>
            <a:off x="2815770" y="1870525"/>
            <a:ext cx="6003900" cy="384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300">
                <a:solidFill>
                  <a:srgbClr val="434343"/>
                </a:solidFill>
                <a:latin typeface="Calibri"/>
                <a:ea typeface="Calibri"/>
                <a:cs typeface="Calibri"/>
                <a:sym typeface="Calibri"/>
              </a:rPr>
              <a:t>Funcionarios o servidores públicos tienen restricción con todas las entidades.</a:t>
            </a:r>
            <a:endParaRPr b="1" sz="1700">
              <a:solidFill>
                <a:srgbClr val="382363"/>
              </a:solidFill>
              <a:latin typeface="Calibri"/>
              <a:ea typeface="Calibri"/>
              <a:cs typeface="Calibri"/>
              <a:sym typeface="Calibri"/>
            </a:endParaRPr>
          </a:p>
        </p:txBody>
      </p:sp>
      <p:sp>
        <p:nvSpPr>
          <p:cNvPr id="281" name="Google Shape;281;p25"/>
          <p:cNvSpPr txBox="1"/>
          <p:nvPr/>
        </p:nvSpPr>
        <p:spPr>
          <a:xfrm>
            <a:off x="2815770" y="2280978"/>
            <a:ext cx="5457300" cy="615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sz="1300">
                <a:solidFill>
                  <a:srgbClr val="434343"/>
                </a:solidFill>
                <a:latin typeface="Calibri"/>
                <a:ea typeface="Calibri"/>
                <a:cs typeface="Calibri"/>
                <a:sym typeface="Calibri"/>
              </a:rPr>
              <a:t>Los contratistas</a:t>
            </a:r>
            <a:r>
              <a:rPr lang="es" sz="1300">
                <a:solidFill>
                  <a:srgbClr val="434343"/>
                </a:solidFill>
                <a:latin typeface="Calibri"/>
                <a:ea typeface="Calibri"/>
                <a:cs typeface="Calibri"/>
                <a:sym typeface="Calibri"/>
              </a:rPr>
              <a:t> solo tienen </a:t>
            </a:r>
            <a:r>
              <a:rPr lang="es" sz="1300">
                <a:solidFill>
                  <a:srgbClr val="434343"/>
                </a:solidFill>
                <a:latin typeface="Calibri"/>
                <a:ea typeface="Calibri"/>
                <a:cs typeface="Calibri"/>
                <a:sym typeface="Calibri"/>
              </a:rPr>
              <a:t>restricción</a:t>
            </a:r>
            <a:r>
              <a:rPr lang="es" sz="1300">
                <a:solidFill>
                  <a:srgbClr val="434343"/>
                </a:solidFill>
                <a:latin typeface="Calibri"/>
                <a:ea typeface="Calibri"/>
                <a:cs typeface="Calibri"/>
                <a:sym typeface="Calibri"/>
              </a:rPr>
              <a:t> con la entidad con la cual tienen contrato vigente. </a:t>
            </a:r>
            <a:endParaRPr sz="1700">
              <a:solidFill>
                <a:srgbClr val="434343"/>
              </a:solidFill>
            </a:endParaRPr>
          </a:p>
        </p:txBody>
      </p:sp>
      <p:sp>
        <p:nvSpPr>
          <p:cNvPr id="282" name="Google Shape;282;p25"/>
          <p:cNvSpPr txBox="1"/>
          <p:nvPr/>
        </p:nvSpPr>
        <p:spPr>
          <a:xfrm>
            <a:off x="2815775" y="2855681"/>
            <a:ext cx="5305200" cy="615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sz="1300">
                <a:solidFill>
                  <a:srgbClr val="434343"/>
                </a:solidFill>
                <a:latin typeface="Calibri"/>
                <a:ea typeface="Calibri"/>
                <a:cs typeface="Calibri"/>
                <a:sym typeface="Calibri"/>
              </a:rPr>
              <a:t>Para funcionarios o contratistas de entidades en convenio solo tienen restricción los vinculados al </a:t>
            </a:r>
            <a:r>
              <a:rPr lang="es" sz="1300">
                <a:solidFill>
                  <a:srgbClr val="434343"/>
                </a:solidFill>
                <a:latin typeface="Calibri"/>
                <a:ea typeface="Calibri"/>
                <a:cs typeface="Calibri"/>
                <a:sym typeface="Calibri"/>
              </a:rPr>
              <a:t>área</a:t>
            </a:r>
            <a:r>
              <a:rPr lang="es" sz="1300">
                <a:solidFill>
                  <a:srgbClr val="434343"/>
                </a:solidFill>
                <a:latin typeface="Calibri"/>
                <a:ea typeface="Calibri"/>
                <a:cs typeface="Calibri"/>
                <a:sym typeface="Calibri"/>
              </a:rPr>
              <a:t> encargada del convenio. </a:t>
            </a:r>
            <a:endParaRPr sz="1700">
              <a:solidFill>
                <a:srgbClr val="434343"/>
              </a:solidFill>
            </a:endParaRPr>
          </a:p>
        </p:txBody>
      </p:sp>
      <p:sp>
        <p:nvSpPr>
          <p:cNvPr id="283" name="Google Shape;283;p25"/>
          <p:cNvSpPr txBox="1"/>
          <p:nvPr/>
        </p:nvSpPr>
        <p:spPr>
          <a:xfrm>
            <a:off x="2815770" y="3470672"/>
            <a:ext cx="5457300" cy="615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sz="1300">
                <a:solidFill>
                  <a:srgbClr val="434343"/>
                </a:solidFill>
                <a:latin typeface="Calibri"/>
                <a:ea typeface="Calibri"/>
                <a:cs typeface="Calibri"/>
                <a:sym typeface="Calibri"/>
              </a:rPr>
              <a:t>Las personas naturales con </a:t>
            </a:r>
            <a:r>
              <a:rPr lang="es" sz="1300">
                <a:solidFill>
                  <a:srgbClr val="434343"/>
                </a:solidFill>
                <a:latin typeface="Calibri"/>
                <a:ea typeface="Calibri"/>
                <a:cs typeface="Calibri"/>
                <a:sym typeface="Calibri"/>
              </a:rPr>
              <a:t>vínculo</a:t>
            </a:r>
            <a:r>
              <a:rPr lang="es" sz="1300">
                <a:solidFill>
                  <a:srgbClr val="434343"/>
                </a:solidFill>
                <a:latin typeface="Calibri"/>
                <a:ea typeface="Calibri"/>
                <a:cs typeface="Calibri"/>
                <a:sym typeface="Calibri"/>
              </a:rPr>
              <a:t> de parentesco </a:t>
            </a:r>
            <a:r>
              <a:rPr lang="es" sz="1300">
                <a:solidFill>
                  <a:srgbClr val="434343"/>
                </a:solidFill>
                <a:latin typeface="Calibri"/>
                <a:ea typeface="Calibri"/>
                <a:cs typeface="Calibri"/>
                <a:sym typeface="Calibri"/>
              </a:rPr>
              <a:t>sólo</a:t>
            </a:r>
            <a:r>
              <a:rPr lang="es" sz="1300">
                <a:solidFill>
                  <a:srgbClr val="434343"/>
                </a:solidFill>
                <a:latin typeface="Calibri"/>
                <a:ea typeface="Calibri"/>
                <a:cs typeface="Calibri"/>
                <a:sym typeface="Calibri"/>
              </a:rPr>
              <a:t> tienen restricción con la entidad que oferta la convocatoria.</a:t>
            </a:r>
            <a:endParaRPr sz="1700">
              <a:solidFill>
                <a:srgbClr val="434343"/>
              </a:solidFill>
            </a:endParaRPr>
          </a:p>
        </p:txBody>
      </p:sp>
      <p:sp>
        <p:nvSpPr>
          <p:cNvPr id="284" name="Google Shape;284;p25"/>
          <p:cNvSpPr/>
          <p:nvPr/>
        </p:nvSpPr>
        <p:spPr>
          <a:xfrm rot="-5400000">
            <a:off x="2621063" y="2015582"/>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5"/>
          <p:cNvSpPr/>
          <p:nvPr/>
        </p:nvSpPr>
        <p:spPr>
          <a:xfrm rot="-5400000">
            <a:off x="2621063" y="2436368"/>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5"/>
          <p:cNvSpPr/>
          <p:nvPr/>
        </p:nvSpPr>
        <p:spPr>
          <a:xfrm rot="-5400000">
            <a:off x="2621063" y="302438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5"/>
          <p:cNvSpPr/>
          <p:nvPr/>
        </p:nvSpPr>
        <p:spPr>
          <a:xfrm rot="-5400000">
            <a:off x="2621063" y="363398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
          <p:cNvSpPr txBox="1"/>
          <p:nvPr>
            <p:ph type="title"/>
          </p:nvPr>
        </p:nvSpPr>
        <p:spPr>
          <a:xfrm>
            <a:off x="2455475" y="679450"/>
            <a:ext cx="6482100" cy="4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891"/>
              <a:buNone/>
            </a:pPr>
            <a:r>
              <a:rPr b="1" lang="es" sz="3358">
                <a:solidFill>
                  <a:schemeClr val="lt1"/>
                </a:solidFill>
                <a:latin typeface="Calibri"/>
                <a:ea typeface="Calibri"/>
                <a:cs typeface="Calibri"/>
                <a:sym typeface="Calibri"/>
              </a:rPr>
              <a:t>¿Quiénes </a:t>
            </a:r>
            <a:r>
              <a:rPr b="1" lang="es" sz="3358">
                <a:solidFill>
                  <a:srgbClr val="F5A700"/>
                </a:solidFill>
                <a:latin typeface="Calibri"/>
                <a:ea typeface="Calibri"/>
                <a:cs typeface="Calibri"/>
                <a:sym typeface="Calibri"/>
              </a:rPr>
              <a:t>no </a:t>
            </a:r>
            <a:r>
              <a:rPr b="1" lang="es" sz="3358">
                <a:solidFill>
                  <a:schemeClr val="lt1"/>
                </a:solidFill>
                <a:latin typeface="Calibri"/>
                <a:ea typeface="Calibri"/>
                <a:cs typeface="Calibri"/>
                <a:sym typeface="Calibri"/>
              </a:rPr>
              <a:t>pueden participar?</a:t>
            </a:r>
            <a:endParaRPr b="1" sz="3358">
              <a:solidFill>
                <a:schemeClr val="lt1"/>
              </a:solidFill>
              <a:latin typeface="Calibri"/>
              <a:ea typeface="Calibri"/>
              <a:cs typeface="Calibri"/>
              <a:sym typeface="Calibri"/>
            </a:endParaRPr>
          </a:p>
        </p:txBody>
      </p:sp>
      <p:pic>
        <p:nvPicPr>
          <p:cNvPr id="289" name="Google Shape;289;p25"/>
          <p:cNvPicPr preferRelativeResize="0"/>
          <p:nvPr/>
        </p:nvPicPr>
        <p:blipFill>
          <a:blip r:embed="rId4">
            <a:alphaModFix/>
          </a:blip>
          <a:stretch>
            <a:fillRect/>
          </a:stretch>
        </p:blipFill>
        <p:spPr>
          <a:xfrm>
            <a:off x="6204857" y="4548350"/>
            <a:ext cx="2454743" cy="333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6"/>
          <p:cNvSpPr/>
          <p:nvPr/>
        </p:nvSpPr>
        <p:spPr>
          <a:xfrm>
            <a:off x="50" y="0"/>
            <a:ext cx="9144000" cy="1409400"/>
          </a:xfrm>
          <a:prstGeom prst="rect">
            <a:avLst/>
          </a:prstGeom>
          <a:solidFill>
            <a:srgbClr val="2012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295" name="Google Shape;295;p26"/>
          <p:cNvSpPr txBox="1"/>
          <p:nvPr>
            <p:ph type="title"/>
          </p:nvPr>
        </p:nvSpPr>
        <p:spPr>
          <a:xfrm>
            <a:off x="769300" y="278750"/>
            <a:ext cx="7559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s" sz="3600">
                <a:solidFill>
                  <a:srgbClr val="F5A700"/>
                </a:solidFill>
                <a:latin typeface="Calibri"/>
                <a:ea typeface="Calibri"/>
                <a:cs typeface="Calibri"/>
                <a:sym typeface="Calibri"/>
              </a:rPr>
              <a:t>Documentos</a:t>
            </a:r>
            <a:r>
              <a:rPr b="1" lang="es" sz="3600">
                <a:solidFill>
                  <a:schemeClr val="lt1"/>
                </a:solidFill>
                <a:latin typeface="Calibri"/>
                <a:ea typeface="Calibri"/>
                <a:cs typeface="Calibri"/>
                <a:sym typeface="Calibri"/>
              </a:rPr>
              <a:t> para la inscripción</a:t>
            </a:r>
            <a:endParaRPr b="1" sz="3600">
              <a:solidFill>
                <a:schemeClr val="lt1"/>
              </a:solidFill>
              <a:latin typeface="Calibri"/>
              <a:ea typeface="Calibri"/>
              <a:cs typeface="Calibri"/>
              <a:sym typeface="Calibri"/>
            </a:endParaRPr>
          </a:p>
        </p:txBody>
      </p:sp>
      <p:sp>
        <p:nvSpPr>
          <p:cNvPr id="296" name="Google Shape;296;p26"/>
          <p:cNvSpPr/>
          <p:nvPr/>
        </p:nvSpPr>
        <p:spPr>
          <a:xfrm>
            <a:off x="882925" y="1080975"/>
            <a:ext cx="4076400" cy="6141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297" name="Google Shape;297;p26"/>
          <p:cNvSpPr txBox="1"/>
          <p:nvPr/>
        </p:nvSpPr>
        <p:spPr>
          <a:xfrm>
            <a:off x="448325" y="1904200"/>
            <a:ext cx="7880400" cy="2639400"/>
          </a:xfrm>
          <a:prstGeom prst="rect">
            <a:avLst/>
          </a:prstGeom>
          <a:noFill/>
          <a:ln>
            <a:noFill/>
          </a:ln>
        </p:spPr>
        <p:txBody>
          <a:bodyPr anchorCtr="0" anchor="t" bIns="91425" lIns="91425" spcFirstLastPara="1" rIns="91425" wrap="square" tIns="91425">
            <a:spAutoFit/>
          </a:bodyPr>
          <a:lstStyle/>
          <a:p>
            <a:pPr indent="-228600" lvl="0" marL="457200" rtl="0" algn="just">
              <a:lnSpc>
                <a:spcPct val="115000"/>
              </a:lnSpc>
              <a:spcBef>
                <a:spcPts val="1200"/>
              </a:spcBef>
              <a:spcAft>
                <a:spcPts val="0"/>
              </a:spcAft>
              <a:buNone/>
            </a:pPr>
            <a:r>
              <a:rPr b="1" lang="es" sz="1200">
                <a:solidFill>
                  <a:srgbClr val="CC0000"/>
                </a:solidFill>
                <a:latin typeface="Calibri"/>
                <a:ea typeface="Calibri"/>
                <a:cs typeface="Calibri"/>
                <a:sym typeface="Calibri"/>
              </a:rPr>
              <a:t>1</a:t>
            </a:r>
            <a:r>
              <a:rPr b="1" lang="es" sz="1000">
                <a:solidFill>
                  <a:srgbClr val="CC0000"/>
                </a:solidFill>
                <a:latin typeface="Calibri"/>
                <a:ea typeface="Calibri"/>
                <a:cs typeface="Calibri"/>
                <a:sym typeface="Calibri"/>
              </a:rPr>
              <a:t>.</a:t>
            </a:r>
            <a:r>
              <a:rPr b="1" lang="es" sz="1300">
                <a:solidFill>
                  <a:srgbClr val="20124D"/>
                </a:solidFill>
                <a:latin typeface="Calibri"/>
                <a:ea typeface="Calibri"/>
                <a:cs typeface="Calibri"/>
                <a:sym typeface="Calibri"/>
              </a:rPr>
              <a:t> </a:t>
            </a:r>
            <a:r>
              <a:rPr lang="es" sz="800">
                <a:solidFill>
                  <a:srgbClr val="20124D"/>
                </a:solidFill>
                <a:latin typeface="Times New Roman"/>
                <a:ea typeface="Times New Roman"/>
                <a:cs typeface="Times New Roman"/>
                <a:sym typeface="Times New Roman"/>
              </a:rPr>
              <a:t>	</a:t>
            </a:r>
            <a:r>
              <a:rPr lang="es" sz="1200">
                <a:solidFill>
                  <a:srgbClr val="20124D"/>
                </a:solidFill>
                <a:latin typeface="Calibri"/>
                <a:ea typeface="Calibri"/>
                <a:cs typeface="Calibri"/>
                <a:sym typeface="Calibri"/>
              </a:rPr>
              <a:t>Documento de identidad (Persona naturales, representante e integrantes de la agrupación y representante de la persona jurídica)</a:t>
            </a:r>
            <a:r>
              <a:rPr b="1" lang="es" sz="1200">
                <a:solidFill>
                  <a:srgbClr val="20124D"/>
                </a:solidFill>
                <a:latin typeface="Calibri"/>
                <a:ea typeface="Calibri"/>
                <a:cs typeface="Calibri"/>
                <a:sym typeface="Calibri"/>
              </a:rPr>
              <a:t>En el caso de extranjeros nacionales venezolanos, el permiso vigente expedido por el Ministerio de Relaciones Exteriores y el pasaporte o documento de identidad de su país, para confirmar su calidad de nacional venezolano. Para los participantes tipo persona natural y para los representantes de agrupación, deberán contar con RUT y cuenta bancaria en Colombia. De lo contrario, solo podrán participar como integrantes de una agrupación.</a:t>
            </a:r>
            <a:endParaRPr b="1" sz="1200">
              <a:solidFill>
                <a:srgbClr val="20124D"/>
              </a:solidFill>
              <a:latin typeface="Calibri"/>
              <a:ea typeface="Calibri"/>
              <a:cs typeface="Calibri"/>
              <a:sym typeface="Calibri"/>
            </a:endParaRPr>
          </a:p>
          <a:p>
            <a:pPr indent="-228600" lvl="0" marL="457200" rtl="0" algn="just">
              <a:lnSpc>
                <a:spcPct val="115000"/>
              </a:lnSpc>
              <a:spcBef>
                <a:spcPts val="1000"/>
              </a:spcBef>
              <a:spcAft>
                <a:spcPts val="0"/>
              </a:spcAft>
              <a:buNone/>
            </a:pPr>
            <a:r>
              <a:rPr b="1" lang="es" sz="1200">
                <a:solidFill>
                  <a:srgbClr val="CC0000"/>
                </a:solidFill>
                <a:latin typeface="Calibri"/>
                <a:ea typeface="Calibri"/>
                <a:cs typeface="Calibri"/>
                <a:sym typeface="Calibri"/>
              </a:rPr>
              <a:t>2</a:t>
            </a:r>
            <a:r>
              <a:rPr lang="es" sz="1200">
                <a:solidFill>
                  <a:srgbClr val="CC0000"/>
                </a:solidFill>
                <a:latin typeface="Calibri"/>
                <a:ea typeface="Calibri"/>
                <a:cs typeface="Calibri"/>
                <a:sym typeface="Calibri"/>
              </a:rPr>
              <a:t>.</a:t>
            </a:r>
            <a:r>
              <a:rPr lang="es" sz="1200">
                <a:solidFill>
                  <a:srgbClr val="CC0000"/>
                </a:solidFill>
                <a:latin typeface="Times New Roman"/>
                <a:ea typeface="Times New Roman"/>
                <a:cs typeface="Times New Roman"/>
                <a:sym typeface="Times New Roman"/>
              </a:rPr>
              <a:t> </a:t>
            </a:r>
            <a:r>
              <a:rPr lang="es" sz="1200">
                <a:solidFill>
                  <a:srgbClr val="20124D"/>
                </a:solidFill>
                <a:latin typeface="Times New Roman"/>
                <a:ea typeface="Times New Roman"/>
                <a:cs typeface="Times New Roman"/>
                <a:sym typeface="Times New Roman"/>
              </a:rPr>
              <a:t>	</a:t>
            </a:r>
            <a:r>
              <a:rPr lang="es" sz="1200">
                <a:solidFill>
                  <a:srgbClr val="20124D"/>
                </a:solidFill>
                <a:latin typeface="Calibri"/>
                <a:ea typeface="Calibri"/>
                <a:cs typeface="Calibri"/>
                <a:sym typeface="Calibri"/>
              </a:rPr>
              <a:t>Certificado de residencia (Persona natural y representante e integrantes de la agrupación) </a:t>
            </a:r>
            <a:r>
              <a:rPr lang="es" sz="1200">
                <a:solidFill>
                  <a:srgbClr val="20124D"/>
                </a:solidFill>
                <a:latin typeface="Calibri"/>
                <a:ea typeface="Calibri"/>
                <a:cs typeface="Calibri"/>
                <a:sym typeface="Calibri"/>
              </a:rPr>
              <a:t>fecha máxima de expedición de tres (3) meses antes de la fecha de cierre de la convocatoria.</a:t>
            </a:r>
            <a:endParaRPr sz="1200">
              <a:solidFill>
                <a:srgbClr val="20124D"/>
              </a:solidFill>
              <a:latin typeface="Calibri"/>
              <a:ea typeface="Calibri"/>
              <a:cs typeface="Calibri"/>
              <a:sym typeface="Calibri"/>
            </a:endParaRPr>
          </a:p>
          <a:p>
            <a:pPr indent="-228600" lvl="0" marL="457200" rtl="0" algn="just">
              <a:lnSpc>
                <a:spcPct val="115000"/>
              </a:lnSpc>
              <a:spcBef>
                <a:spcPts val="0"/>
              </a:spcBef>
              <a:spcAft>
                <a:spcPts val="0"/>
              </a:spcAft>
              <a:buNone/>
            </a:pPr>
            <a:r>
              <a:t/>
            </a:r>
            <a:endParaRPr sz="1200">
              <a:solidFill>
                <a:srgbClr val="20124D"/>
              </a:solidFill>
              <a:latin typeface="Calibri"/>
              <a:ea typeface="Calibri"/>
              <a:cs typeface="Calibri"/>
              <a:sym typeface="Calibri"/>
            </a:endParaRPr>
          </a:p>
          <a:p>
            <a:pPr indent="-228600" lvl="0" marL="457200" rtl="0" algn="just">
              <a:lnSpc>
                <a:spcPct val="115000"/>
              </a:lnSpc>
              <a:spcBef>
                <a:spcPts val="0"/>
              </a:spcBef>
              <a:spcAft>
                <a:spcPts val="0"/>
              </a:spcAft>
              <a:buNone/>
            </a:pPr>
            <a:r>
              <a:rPr b="1" lang="es" sz="1200">
                <a:solidFill>
                  <a:srgbClr val="CC0000"/>
                </a:solidFill>
                <a:latin typeface="Calibri"/>
                <a:ea typeface="Calibri"/>
                <a:cs typeface="Calibri"/>
                <a:sym typeface="Calibri"/>
              </a:rPr>
              <a:t>3.</a:t>
            </a:r>
            <a:r>
              <a:rPr b="1" lang="es" sz="1200">
                <a:solidFill>
                  <a:srgbClr val="20124D"/>
                </a:solidFill>
                <a:latin typeface="Calibri"/>
                <a:ea typeface="Calibri"/>
                <a:cs typeface="Calibri"/>
                <a:sym typeface="Calibri"/>
              </a:rPr>
              <a:t> </a:t>
            </a:r>
            <a:r>
              <a:rPr lang="es" sz="1200">
                <a:solidFill>
                  <a:srgbClr val="20124D"/>
                </a:solidFill>
                <a:latin typeface="Times New Roman"/>
                <a:ea typeface="Times New Roman"/>
                <a:cs typeface="Times New Roman"/>
                <a:sym typeface="Times New Roman"/>
              </a:rPr>
              <a:t>	</a:t>
            </a:r>
            <a:r>
              <a:rPr lang="es" sz="1200">
                <a:solidFill>
                  <a:srgbClr val="20124D"/>
                </a:solidFill>
                <a:latin typeface="Calibri"/>
                <a:ea typeface="Calibri"/>
                <a:cs typeface="Calibri"/>
                <a:sym typeface="Calibri"/>
              </a:rPr>
              <a:t>Certificado de </a:t>
            </a:r>
            <a:r>
              <a:rPr lang="es" sz="1200">
                <a:solidFill>
                  <a:srgbClr val="20124D"/>
                </a:solidFill>
                <a:latin typeface="Calibri"/>
                <a:ea typeface="Calibri"/>
                <a:cs typeface="Calibri"/>
                <a:sym typeface="Calibri"/>
              </a:rPr>
              <a:t>existencia</a:t>
            </a:r>
            <a:r>
              <a:rPr lang="es" sz="1200">
                <a:solidFill>
                  <a:srgbClr val="20124D"/>
                </a:solidFill>
                <a:latin typeface="Calibri"/>
                <a:ea typeface="Calibri"/>
                <a:cs typeface="Calibri"/>
                <a:sym typeface="Calibri"/>
              </a:rPr>
              <a:t> y representación legal (Persona </a:t>
            </a:r>
            <a:r>
              <a:rPr lang="es" sz="1200">
                <a:solidFill>
                  <a:srgbClr val="20124D"/>
                </a:solidFill>
                <a:latin typeface="Calibri"/>
                <a:ea typeface="Calibri"/>
                <a:cs typeface="Calibri"/>
                <a:sym typeface="Calibri"/>
              </a:rPr>
              <a:t>jurídica</a:t>
            </a:r>
            <a:r>
              <a:rPr lang="es" sz="1200">
                <a:solidFill>
                  <a:srgbClr val="20124D"/>
                </a:solidFill>
                <a:latin typeface="Calibri"/>
                <a:ea typeface="Calibri"/>
                <a:cs typeface="Calibri"/>
                <a:sym typeface="Calibri"/>
              </a:rPr>
              <a:t>) </a:t>
            </a:r>
            <a:r>
              <a:rPr lang="es" sz="1200">
                <a:solidFill>
                  <a:srgbClr val="20124D"/>
                </a:solidFill>
                <a:latin typeface="Calibri"/>
                <a:ea typeface="Calibri"/>
                <a:cs typeface="Calibri"/>
                <a:sym typeface="Calibri"/>
              </a:rPr>
              <a:t>fecha máxima de expedición de tres (3) meses antes de la fecha de cierre de la convocatoria.</a:t>
            </a:r>
            <a:endParaRPr sz="1700">
              <a:solidFill>
                <a:srgbClr val="20124D"/>
              </a:solidFill>
            </a:endParaRPr>
          </a:p>
        </p:txBody>
      </p:sp>
      <p:sp>
        <p:nvSpPr>
          <p:cNvPr id="298" name="Google Shape;298;p26"/>
          <p:cNvSpPr txBox="1"/>
          <p:nvPr>
            <p:ph type="title"/>
          </p:nvPr>
        </p:nvSpPr>
        <p:spPr>
          <a:xfrm>
            <a:off x="883000" y="1064725"/>
            <a:ext cx="4076400" cy="6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891"/>
              <a:buFont typeface="Arial"/>
              <a:buNone/>
            </a:pPr>
            <a:r>
              <a:rPr b="1" lang="es" sz="2458">
                <a:solidFill>
                  <a:schemeClr val="lt1"/>
                </a:solidFill>
                <a:latin typeface="Calibri"/>
                <a:ea typeface="Calibri"/>
                <a:cs typeface="Calibri"/>
                <a:sym typeface="Calibri"/>
              </a:rPr>
              <a:t> Documentos administrativos</a:t>
            </a:r>
            <a:endParaRPr b="1" sz="2458">
              <a:solidFill>
                <a:schemeClr val="lt1"/>
              </a:solidFill>
              <a:latin typeface="Calibri"/>
              <a:ea typeface="Calibri"/>
              <a:cs typeface="Calibri"/>
              <a:sym typeface="Calibri"/>
            </a:endParaRPr>
          </a:p>
        </p:txBody>
      </p:sp>
      <p:pic>
        <p:nvPicPr>
          <p:cNvPr id="299" name="Google Shape;299;p26"/>
          <p:cNvPicPr preferRelativeResize="0"/>
          <p:nvPr/>
        </p:nvPicPr>
        <p:blipFill>
          <a:blip r:embed="rId3">
            <a:alphaModFix/>
          </a:blip>
          <a:stretch>
            <a:fillRect/>
          </a:stretch>
        </p:blipFill>
        <p:spPr>
          <a:xfrm>
            <a:off x="6636700" y="4606950"/>
            <a:ext cx="2022902" cy="274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7"/>
          <p:cNvSpPr txBox="1"/>
          <p:nvPr/>
        </p:nvSpPr>
        <p:spPr>
          <a:xfrm>
            <a:off x="797075" y="2073089"/>
            <a:ext cx="4171200" cy="1752900"/>
          </a:xfrm>
          <a:prstGeom prst="rect">
            <a:avLst/>
          </a:prstGeom>
          <a:noFill/>
          <a:ln>
            <a:noFill/>
          </a:ln>
        </p:spPr>
        <p:txBody>
          <a:bodyPr anchorCtr="0" anchor="t" bIns="91425" lIns="91425" spcFirstLastPara="1" rIns="91425" wrap="square" tIns="91425">
            <a:spAutoFit/>
          </a:bodyPr>
          <a:lstStyle/>
          <a:p>
            <a:pPr indent="0" lvl="0" marL="0" rtl="0" algn="l">
              <a:lnSpc>
                <a:spcPct val="106999"/>
              </a:lnSpc>
              <a:spcBef>
                <a:spcPts val="0"/>
              </a:spcBef>
              <a:spcAft>
                <a:spcPts val="0"/>
              </a:spcAft>
              <a:buNone/>
            </a:pPr>
            <a:r>
              <a:rPr lang="es" sz="1200">
                <a:solidFill>
                  <a:srgbClr val="20124D"/>
                </a:solidFill>
                <a:latin typeface="Calibri"/>
                <a:ea typeface="Calibri"/>
                <a:cs typeface="Calibri"/>
                <a:sym typeface="Calibri"/>
              </a:rPr>
              <a:t>Un participante presenta varias propuestas en una misma convocatoria del PDE</a:t>
            </a:r>
            <a:endParaRPr b="1" sz="1000">
              <a:solidFill>
                <a:srgbClr val="20124D"/>
              </a:solidFill>
              <a:latin typeface="Calibri"/>
              <a:ea typeface="Calibri"/>
              <a:cs typeface="Calibri"/>
              <a:sym typeface="Calibri"/>
            </a:endParaRPr>
          </a:p>
          <a:p>
            <a:pPr indent="0" lvl="0" marL="0" rtl="0" algn="l">
              <a:lnSpc>
                <a:spcPct val="106999"/>
              </a:lnSpc>
              <a:spcBef>
                <a:spcPts val="0"/>
              </a:spcBef>
              <a:spcAft>
                <a:spcPts val="0"/>
              </a:spcAft>
              <a:buClr>
                <a:schemeClr val="dk1"/>
              </a:buClr>
              <a:buSzPts val="1100"/>
              <a:buFont typeface="Arial"/>
              <a:buNone/>
            </a:pPr>
            <a:r>
              <a:rPr lang="es" sz="1200">
                <a:solidFill>
                  <a:srgbClr val="20124D"/>
                </a:solidFill>
                <a:latin typeface="Calibri"/>
                <a:ea typeface="Calibri"/>
                <a:cs typeface="Calibri"/>
                <a:sym typeface="Calibri"/>
              </a:rPr>
              <a:t>Un participante presenta una propuesta que ya fue seleccionada como ganadora del PDE o de otro programa de Fomento</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Clr>
                <a:schemeClr val="dk1"/>
              </a:buClr>
              <a:buSzPts val="1100"/>
              <a:buFont typeface="Arial"/>
              <a:buNone/>
            </a:pPr>
            <a:r>
              <a:rPr lang="es" sz="1200">
                <a:solidFill>
                  <a:srgbClr val="20124D"/>
                </a:solidFill>
                <a:latin typeface="Calibri"/>
                <a:ea typeface="Calibri"/>
                <a:cs typeface="Calibri"/>
                <a:sym typeface="Calibri"/>
              </a:rPr>
              <a:t>Un participante presenta la misma propuesta, en diferentes convocatorias del PDE durante la misma vigencia</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None/>
            </a:pPr>
            <a:r>
              <a:rPr lang="es" sz="1200">
                <a:solidFill>
                  <a:srgbClr val="20124D"/>
                </a:solidFill>
                <a:latin typeface="Calibri"/>
                <a:ea typeface="Calibri"/>
                <a:cs typeface="Calibri"/>
                <a:sym typeface="Calibri"/>
              </a:rPr>
              <a:t>No corresponde el tipo de participante o perfil</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None/>
            </a:pPr>
            <a:r>
              <a:rPr lang="es" sz="1200">
                <a:solidFill>
                  <a:srgbClr val="20124D"/>
                </a:solidFill>
                <a:latin typeface="Calibri"/>
                <a:ea typeface="Calibri"/>
                <a:cs typeface="Calibri"/>
                <a:sym typeface="Calibri"/>
              </a:rPr>
              <a:t>Inscripción en categoría inadecuada</a:t>
            </a:r>
            <a:endParaRPr sz="1200">
              <a:solidFill>
                <a:srgbClr val="20124D"/>
              </a:solidFill>
              <a:latin typeface="Calibri"/>
              <a:ea typeface="Calibri"/>
              <a:cs typeface="Calibri"/>
              <a:sym typeface="Calibri"/>
            </a:endParaRPr>
          </a:p>
        </p:txBody>
      </p:sp>
      <p:sp>
        <p:nvSpPr>
          <p:cNvPr id="305" name="Google Shape;305;p27"/>
          <p:cNvSpPr txBox="1"/>
          <p:nvPr/>
        </p:nvSpPr>
        <p:spPr>
          <a:xfrm>
            <a:off x="5136425" y="1844489"/>
            <a:ext cx="3756900" cy="2345700"/>
          </a:xfrm>
          <a:prstGeom prst="rect">
            <a:avLst/>
          </a:prstGeom>
          <a:noFill/>
          <a:ln>
            <a:noFill/>
          </a:ln>
        </p:spPr>
        <p:txBody>
          <a:bodyPr anchorCtr="0" anchor="t" bIns="91425" lIns="91425" spcFirstLastPara="1" rIns="91425" wrap="square" tIns="91425">
            <a:spAutoFit/>
          </a:bodyPr>
          <a:lstStyle/>
          <a:p>
            <a:pPr indent="0" lvl="0" marL="0" rtl="0" algn="l">
              <a:lnSpc>
                <a:spcPct val="106999"/>
              </a:lnSpc>
              <a:spcBef>
                <a:spcPts val="0"/>
              </a:spcBef>
              <a:spcAft>
                <a:spcPts val="0"/>
              </a:spcAft>
              <a:buNone/>
            </a:pPr>
            <a:r>
              <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Clr>
                <a:schemeClr val="dk1"/>
              </a:buClr>
              <a:buSzPts val="1100"/>
              <a:buFont typeface="Arial"/>
              <a:buNone/>
            </a:pPr>
            <a:r>
              <a:rPr lang="es" sz="1200">
                <a:solidFill>
                  <a:srgbClr val="20124D"/>
                </a:solidFill>
                <a:latin typeface="Calibri"/>
                <a:ea typeface="Calibri"/>
                <a:cs typeface="Calibri"/>
                <a:sym typeface="Calibri"/>
              </a:rPr>
              <a:t>Dificultades de acceso a documentos técnicos</a:t>
            </a:r>
            <a:endParaRPr sz="1200">
              <a:solidFill>
                <a:srgbClr val="20124D"/>
              </a:solidFill>
              <a:latin typeface="Calibri"/>
              <a:ea typeface="Calibri"/>
              <a:cs typeface="Calibri"/>
              <a:sym typeface="Calibri"/>
            </a:endParaRPr>
          </a:p>
          <a:p>
            <a:pPr indent="0" lvl="0" marL="0" rtl="0" algn="just">
              <a:lnSpc>
                <a:spcPct val="106999"/>
              </a:lnSpc>
              <a:spcBef>
                <a:spcPts val="0"/>
              </a:spcBef>
              <a:spcAft>
                <a:spcPts val="0"/>
              </a:spcAft>
              <a:buClr>
                <a:schemeClr val="dk1"/>
              </a:buClr>
              <a:buSzPts val="1100"/>
              <a:buFont typeface="Arial"/>
              <a:buNone/>
            </a:pPr>
            <a:r>
              <a:rPr lang="es" sz="1200">
                <a:solidFill>
                  <a:srgbClr val="20124D"/>
                </a:solidFill>
                <a:latin typeface="Calibri"/>
                <a:ea typeface="Calibri"/>
                <a:cs typeface="Calibri"/>
                <a:sym typeface="Calibri"/>
              </a:rPr>
              <a:t>Se revela identidad</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None/>
            </a:pPr>
            <a:r>
              <a:rPr lang="es" sz="1200">
                <a:solidFill>
                  <a:srgbClr val="20124D"/>
                </a:solidFill>
                <a:latin typeface="Calibri"/>
                <a:ea typeface="Calibri"/>
                <a:cs typeface="Calibri"/>
                <a:sym typeface="Calibri"/>
              </a:rPr>
              <a:t>Inscripción de un menor de edad</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None/>
            </a:pPr>
            <a:r>
              <a:rPr lang="es" sz="1200">
                <a:solidFill>
                  <a:srgbClr val="20124D"/>
                </a:solidFill>
                <a:latin typeface="Calibri"/>
                <a:ea typeface="Calibri"/>
                <a:cs typeface="Calibri"/>
                <a:sym typeface="Calibri"/>
              </a:rPr>
              <a:t>Posible plagio</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None/>
            </a:pPr>
            <a:r>
              <a:rPr lang="es" sz="1200">
                <a:solidFill>
                  <a:srgbClr val="20124D"/>
                </a:solidFill>
                <a:latin typeface="Calibri"/>
                <a:ea typeface="Calibri"/>
                <a:cs typeface="Calibri"/>
                <a:sym typeface="Calibri"/>
              </a:rPr>
              <a:t>Falta de veracidad en la información</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None/>
            </a:pPr>
            <a:r>
              <a:rPr lang="es" sz="1200">
                <a:solidFill>
                  <a:srgbClr val="20124D"/>
                </a:solidFill>
                <a:latin typeface="Calibri"/>
                <a:ea typeface="Calibri"/>
                <a:cs typeface="Calibri"/>
                <a:sym typeface="Calibri"/>
              </a:rPr>
              <a:t>Incumplimiento previo</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None/>
            </a:pPr>
            <a:r>
              <a:rPr lang="es" sz="1200">
                <a:solidFill>
                  <a:srgbClr val="20124D"/>
                </a:solidFill>
                <a:latin typeface="Calibri"/>
                <a:ea typeface="Calibri"/>
                <a:cs typeface="Calibri"/>
                <a:sym typeface="Calibri"/>
              </a:rPr>
              <a:t>Otras causales según legislación vigente</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None/>
            </a:pPr>
            <a:r>
              <a:rPr lang="es" sz="1200">
                <a:solidFill>
                  <a:srgbClr val="20124D"/>
                </a:solidFill>
                <a:latin typeface="Calibri"/>
                <a:ea typeface="Calibri"/>
                <a:cs typeface="Calibri"/>
                <a:sym typeface="Calibri"/>
              </a:rPr>
              <a:t>No se subsanaron documentos</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None/>
            </a:pPr>
            <a:r>
              <a:rPr lang="es" sz="1200">
                <a:solidFill>
                  <a:srgbClr val="20124D"/>
                </a:solidFill>
                <a:latin typeface="Calibri"/>
                <a:ea typeface="Calibri"/>
                <a:cs typeface="Calibri"/>
                <a:sym typeface="Calibri"/>
              </a:rPr>
              <a:t>No se hicieron aclaraciones solicitadas</a:t>
            </a:r>
            <a:endParaRPr sz="1200">
              <a:solidFill>
                <a:srgbClr val="20124D"/>
              </a:solidFill>
              <a:latin typeface="Calibri"/>
              <a:ea typeface="Calibri"/>
              <a:cs typeface="Calibri"/>
              <a:sym typeface="Calibri"/>
            </a:endParaRPr>
          </a:p>
          <a:p>
            <a:pPr indent="0" lvl="0" marL="0" rtl="0" algn="l">
              <a:lnSpc>
                <a:spcPct val="106999"/>
              </a:lnSpc>
              <a:spcBef>
                <a:spcPts val="0"/>
              </a:spcBef>
              <a:spcAft>
                <a:spcPts val="0"/>
              </a:spcAft>
              <a:buNone/>
            </a:pPr>
            <a:r>
              <a:t/>
            </a:r>
            <a:endParaRPr sz="1200">
              <a:solidFill>
                <a:srgbClr val="20124D"/>
              </a:solidFill>
              <a:latin typeface="Calibri"/>
              <a:ea typeface="Calibri"/>
              <a:cs typeface="Calibri"/>
              <a:sym typeface="Calibri"/>
            </a:endParaRPr>
          </a:p>
        </p:txBody>
      </p:sp>
      <p:sp>
        <p:nvSpPr>
          <p:cNvPr id="306" name="Google Shape;306;p27"/>
          <p:cNvSpPr/>
          <p:nvPr/>
        </p:nvSpPr>
        <p:spPr>
          <a:xfrm rot="-5400000">
            <a:off x="654050" y="2220564"/>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
          <p:cNvSpPr/>
          <p:nvPr/>
        </p:nvSpPr>
        <p:spPr>
          <a:xfrm rot="-5400000">
            <a:off x="654050" y="2632627"/>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7"/>
          <p:cNvSpPr/>
          <p:nvPr/>
        </p:nvSpPr>
        <p:spPr>
          <a:xfrm rot="-5400000">
            <a:off x="654050" y="3019102"/>
            <a:ext cx="95400" cy="70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7"/>
          <p:cNvSpPr/>
          <p:nvPr/>
        </p:nvSpPr>
        <p:spPr>
          <a:xfrm rot="-5400000">
            <a:off x="654038" y="338338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7"/>
          <p:cNvSpPr/>
          <p:nvPr/>
        </p:nvSpPr>
        <p:spPr>
          <a:xfrm rot="-5400000">
            <a:off x="654038" y="361198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7"/>
          <p:cNvSpPr/>
          <p:nvPr/>
        </p:nvSpPr>
        <p:spPr>
          <a:xfrm rot="-5400000">
            <a:off x="5017675" y="2183414"/>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7"/>
          <p:cNvSpPr/>
          <p:nvPr/>
        </p:nvSpPr>
        <p:spPr>
          <a:xfrm rot="-5400000">
            <a:off x="5004650" y="257893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0124D"/>
              </a:solidFill>
            </a:endParaRPr>
          </a:p>
        </p:txBody>
      </p:sp>
      <p:sp>
        <p:nvSpPr>
          <p:cNvPr id="313" name="Google Shape;313;p27"/>
          <p:cNvSpPr/>
          <p:nvPr/>
        </p:nvSpPr>
        <p:spPr>
          <a:xfrm rot="-5400000">
            <a:off x="5004650" y="2764814"/>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0124D"/>
              </a:solidFill>
            </a:endParaRPr>
          </a:p>
        </p:txBody>
      </p:sp>
      <p:sp>
        <p:nvSpPr>
          <p:cNvPr id="314" name="Google Shape;314;p27"/>
          <p:cNvSpPr/>
          <p:nvPr/>
        </p:nvSpPr>
        <p:spPr>
          <a:xfrm rot="-5400000">
            <a:off x="5017663" y="319383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0124D"/>
              </a:solidFill>
            </a:endParaRPr>
          </a:p>
        </p:txBody>
      </p:sp>
      <p:sp>
        <p:nvSpPr>
          <p:cNvPr id="315" name="Google Shape;315;p27"/>
          <p:cNvSpPr/>
          <p:nvPr/>
        </p:nvSpPr>
        <p:spPr>
          <a:xfrm rot="-5400000">
            <a:off x="5004650" y="296258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0124D"/>
              </a:solidFill>
            </a:endParaRPr>
          </a:p>
        </p:txBody>
      </p:sp>
      <p:sp>
        <p:nvSpPr>
          <p:cNvPr id="316" name="Google Shape;316;p27"/>
          <p:cNvSpPr/>
          <p:nvPr/>
        </p:nvSpPr>
        <p:spPr>
          <a:xfrm rot="-5400000">
            <a:off x="5017663" y="236093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0124D"/>
              </a:solidFill>
            </a:endParaRPr>
          </a:p>
        </p:txBody>
      </p:sp>
      <p:sp>
        <p:nvSpPr>
          <p:cNvPr id="317" name="Google Shape;317;p27"/>
          <p:cNvSpPr/>
          <p:nvPr/>
        </p:nvSpPr>
        <p:spPr>
          <a:xfrm rot="-5400000">
            <a:off x="5017663" y="334623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0124D"/>
              </a:solidFill>
            </a:endParaRPr>
          </a:p>
        </p:txBody>
      </p:sp>
      <p:sp>
        <p:nvSpPr>
          <p:cNvPr id="318" name="Google Shape;318;p27"/>
          <p:cNvSpPr/>
          <p:nvPr/>
        </p:nvSpPr>
        <p:spPr>
          <a:xfrm rot="-5400000">
            <a:off x="5017663" y="357483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0124D"/>
              </a:solidFill>
            </a:endParaRPr>
          </a:p>
        </p:txBody>
      </p:sp>
      <p:sp>
        <p:nvSpPr>
          <p:cNvPr id="319" name="Google Shape;319;p27"/>
          <p:cNvSpPr/>
          <p:nvPr/>
        </p:nvSpPr>
        <p:spPr>
          <a:xfrm rot="-5400000">
            <a:off x="5017663" y="372723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0124D"/>
              </a:solidFill>
            </a:endParaRPr>
          </a:p>
        </p:txBody>
      </p:sp>
      <p:sp>
        <p:nvSpPr>
          <p:cNvPr id="320" name="Google Shape;320;p27"/>
          <p:cNvSpPr/>
          <p:nvPr/>
        </p:nvSpPr>
        <p:spPr>
          <a:xfrm>
            <a:off x="50" y="0"/>
            <a:ext cx="9144000" cy="1409400"/>
          </a:xfrm>
          <a:prstGeom prst="rect">
            <a:avLst/>
          </a:prstGeom>
          <a:solidFill>
            <a:srgbClr val="2012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321" name="Google Shape;321;p27"/>
          <p:cNvSpPr txBox="1"/>
          <p:nvPr>
            <p:ph type="title"/>
          </p:nvPr>
        </p:nvSpPr>
        <p:spPr>
          <a:xfrm>
            <a:off x="769300" y="354950"/>
            <a:ext cx="7559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s" sz="3600">
                <a:solidFill>
                  <a:srgbClr val="F5A700"/>
                </a:solidFill>
                <a:latin typeface="Calibri"/>
                <a:ea typeface="Calibri"/>
                <a:cs typeface="Calibri"/>
                <a:sym typeface="Calibri"/>
              </a:rPr>
              <a:t>Documentos</a:t>
            </a:r>
            <a:r>
              <a:rPr b="1" lang="es" sz="3600">
                <a:solidFill>
                  <a:schemeClr val="lt1"/>
                </a:solidFill>
                <a:latin typeface="Calibri"/>
                <a:ea typeface="Calibri"/>
                <a:cs typeface="Calibri"/>
                <a:sym typeface="Calibri"/>
              </a:rPr>
              <a:t> para la inscripción</a:t>
            </a:r>
            <a:endParaRPr b="1" sz="3600">
              <a:solidFill>
                <a:schemeClr val="lt1"/>
              </a:solidFill>
              <a:latin typeface="Calibri"/>
              <a:ea typeface="Calibri"/>
              <a:cs typeface="Calibri"/>
              <a:sym typeface="Calibri"/>
            </a:endParaRPr>
          </a:p>
        </p:txBody>
      </p:sp>
      <p:sp>
        <p:nvSpPr>
          <p:cNvPr id="322" name="Google Shape;322;p27"/>
          <p:cNvSpPr/>
          <p:nvPr/>
        </p:nvSpPr>
        <p:spPr>
          <a:xfrm>
            <a:off x="882925" y="1157175"/>
            <a:ext cx="2965800" cy="6141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323" name="Google Shape;323;p27"/>
          <p:cNvSpPr txBox="1"/>
          <p:nvPr>
            <p:ph type="title"/>
          </p:nvPr>
        </p:nvSpPr>
        <p:spPr>
          <a:xfrm>
            <a:off x="937625" y="1140925"/>
            <a:ext cx="2851500" cy="6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891"/>
              <a:buFont typeface="Arial"/>
              <a:buNone/>
            </a:pPr>
            <a:r>
              <a:rPr b="1" lang="es" sz="2458">
                <a:solidFill>
                  <a:schemeClr val="lt1"/>
                </a:solidFill>
                <a:latin typeface="Calibri"/>
                <a:ea typeface="Calibri"/>
                <a:cs typeface="Calibri"/>
                <a:sym typeface="Calibri"/>
              </a:rPr>
              <a:t>Causales de </a:t>
            </a:r>
            <a:r>
              <a:rPr b="1" lang="es" sz="2458">
                <a:solidFill>
                  <a:schemeClr val="lt1"/>
                </a:solidFill>
                <a:latin typeface="Calibri"/>
                <a:ea typeface="Calibri"/>
                <a:cs typeface="Calibri"/>
                <a:sym typeface="Calibri"/>
              </a:rPr>
              <a:t>rechazo</a:t>
            </a:r>
            <a:endParaRPr b="1" sz="2458">
              <a:solidFill>
                <a:schemeClr val="lt1"/>
              </a:solidFill>
              <a:latin typeface="Calibri"/>
              <a:ea typeface="Calibri"/>
              <a:cs typeface="Calibri"/>
              <a:sym typeface="Calibri"/>
            </a:endParaRPr>
          </a:p>
        </p:txBody>
      </p:sp>
      <p:pic>
        <p:nvPicPr>
          <p:cNvPr id="324" name="Google Shape;324;p27"/>
          <p:cNvPicPr preferRelativeResize="0"/>
          <p:nvPr/>
        </p:nvPicPr>
        <p:blipFill>
          <a:blip r:embed="rId3">
            <a:alphaModFix/>
          </a:blip>
          <a:stretch>
            <a:fillRect/>
          </a:stretch>
        </p:blipFill>
        <p:spPr>
          <a:xfrm>
            <a:off x="6204857" y="4548350"/>
            <a:ext cx="2454743" cy="33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8"/>
          <p:cNvSpPr/>
          <p:nvPr/>
        </p:nvSpPr>
        <p:spPr>
          <a:xfrm>
            <a:off x="50" y="0"/>
            <a:ext cx="9144000" cy="1409400"/>
          </a:xfrm>
          <a:prstGeom prst="rect">
            <a:avLst/>
          </a:prstGeom>
          <a:solidFill>
            <a:srgbClr val="2012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330" name="Google Shape;330;p28"/>
          <p:cNvSpPr txBox="1"/>
          <p:nvPr>
            <p:ph type="title"/>
          </p:nvPr>
        </p:nvSpPr>
        <p:spPr>
          <a:xfrm>
            <a:off x="769300" y="126350"/>
            <a:ext cx="7559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s" sz="3600">
                <a:solidFill>
                  <a:srgbClr val="F5A700"/>
                </a:solidFill>
                <a:latin typeface="Calibri"/>
                <a:ea typeface="Calibri"/>
                <a:cs typeface="Calibri"/>
                <a:sym typeface="Calibri"/>
              </a:rPr>
              <a:t>Documentos</a:t>
            </a:r>
            <a:r>
              <a:rPr b="1" lang="es" sz="3600">
                <a:solidFill>
                  <a:schemeClr val="lt1"/>
                </a:solidFill>
                <a:latin typeface="Calibri"/>
                <a:ea typeface="Calibri"/>
                <a:cs typeface="Calibri"/>
                <a:sym typeface="Calibri"/>
              </a:rPr>
              <a:t> para la inscripción</a:t>
            </a:r>
            <a:endParaRPr b="1" sz="3600">
              <a:solidFill>
                <a:schemeClr val="lt1"/>
              </a:solidFill>
              <a:latin typeface="Calibri"/>
              <a:ea typeface="Calibri"/>
              <a:cs typeface="Calibri"/>
              <a:sym typeface="Calibri"/>
            </a:endParaRPr>
          </a:p>
        </p:txBody>
      </p:sp>
      <p:sp>
        <p:nvSpPr>
          <p:cNvPr id="331" name="Google Shape;331;p28"/>
          <p:cNvSpPr/>
          <p:nvPr/>
        </p:nvSpPr>
        <p:spPr>
          <a:xfrm>
            <a:off x="349525" y="852375"/>
            <a:ext cx="5645700" cy="6141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332" name="Google Shape;332;p28"/>
          <p:cNvSpPr txBox="1"/>
          <p:nvPr>
            <p:ph type="title"/>
          </p:nvPr>
        </p:nvSpPr>
        <p:spPr>
          <a:xfrm>
            <a:off x="337925" y="809550"/>
            <a:ext cx="5645700" cy="10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891"/>
              <a:buFont typeface="Arial"/>
              <a:buNone/>
            </a:pPr>
            <a:r>
              <a:rPr b="1" lang="es" sz="2458">
                <a:solidFill>
                  <a:schemeClr val="lt1"/>
                </a:solidFill>
                <a:latin typeface="Calibri"/>
                <a:ea typeface="Calibri"/>
                <a:cs typeface="Calibri"/>
                <a:sym typeface="Calibri"/>
              </a:rPr>
              <a:t>Causales de </a:t>
            </a:r>
            <a:r>
              <a:rPr b="1" lang="es" sz="2458">
                <a:solidFill>
                  <a:schemeClr val="lt1"/>
                </a:solidFill>
                <a:latin typeface="Calibri"/>
                <a:ea typeface="Calibri"/>
                <a:cs typeface="Calibri"/>
                <a:sym typeface="Calibri"/>
              </a:rPr>
              <a:t>rechazo</a:t>
            </a:r>
            <a:r>
              <a:rPr b="1" lang="es" sz="2458">
                <a:solidFill>
                  <a:schemeClr val="lt1"/>
                </a:solidFill>
                <a:latin typeface="Calibri"/>
                <a:ea typeface="Calibri"/>
                <a:cs typeface="Calibri"/>
                <a:sym typeface="Calibri"/>
              </a:rPr>
              <a:t>: principales cambios</a:t>
            </a:r>
            <a:endParaRPr b="1" sz="2458">
              <a:solidFill>
                <a:schemeClr val="lt1"/>
              </a:solidFill>
              <a:latin typeface="Calibri"/>
              <a:ea typeface="Calibri"/>
              <a:cs typeface="Calibri"/>
              <a:sym typeface="Calibri"/>
            </a:endParaRPr>
          </a:p>
        </p:txBody>
      </p:sp>
      <p:pic>
        <p:nvPicPr>
          <p:cNvPr id="333" name="Google Shape;333;p28"/>
          <p:cNvPicPr preferRelativeResize="0"/>
          <p:nvPr/>
        </p:nvPicPr>
        <p:blipFill>
          <a:blip r:embed="rId3">
            <a:alphaModFix/>
          </a:blip>
          <a:stretch>
            <a:fillRect/>
          </a:stretch>
        </p:blipFill>
        <p:spPr>
          <a:xfrm>
            <a:off x="6204857" y="4548350"/>
            <a:ext cx="2454743" cy="333200"/>
          </a:xfrm>
          <a:prstGeom prst="rect">
            <a:avLst/>
          </a:prstGeom>
          <a:noFill/>
          <a:ln>
            <a:noFill/>
          </a:ln>
        </p:spPr>
      </p:pic>
      <p:graphicFrame>
        <p:nvGraphicFramePr>
          <p:cNvPr id="334" name="Google Shape;334;p28"/>
          <p:cNvGraphicFramePr/>
          <p:nvPr/>
        </p:nvGraphicFramePr>
        <p:xfrm>
          <a:off x="186100" y="1543050"/>
          <a:ext cx="3000000" cy="3000000"/>
        </p:xfrm>
        <a:graphic>
          <a:graphicData uri="http://schemas.openxmlformats.org/drawingml/2006/table">
            <a:tbl>
              <a:tblPr>
                <a:noFill/>
                <a:tableStyleId>{70E83AA0-5F55-4DF0-A588-000553329E9E}</a:tableStyleId>
              </a:tblPr>
              <a:tblGrid>
                <a:gridCol w="4442575"/>
                <a:gridCol w="4442575"/>
              </a:tblGrid>
              <a:tr h="378100">
                <a:tc>
                  <a:txBody>
                    <a:bodyPr/>
                    <a:lstStyle/>
                    <a:p>
                      <a:pPr indent="0" lvl="0" marL="0" rtl="0" algn="ctr">
                        <a:spcBef>
                          <a:spcPts val="0"/>
                        </a:spcBef>
                        <a:spcAft>
                          <a:spcPts val="0"/>
                        </a:spcAft>
                        <a:buNone/>
                      </a:pPr>
                      <a:r>
                        <a:rPr b="1" lang="es" sz="1500">
                          <a:solidFill>
                            <a:srgbClr val="20124D"/>
                          </a:solidFill>
                          <a:latin typeface="Calibri"/>
                          <a:ea typeface="Calibri"/>
                          <a:cs typeface="Calibri"/>
                          <a:sym typeface="Calibri"/>
                        </a:rPr>
                        <a:t>CGP PDE-2022</a:t>
                      </a:r>
                      <a:endParaRPr b="1" sz="1700"/>
                    </a:p>
                  </a:txBody>
                  <a:tcPr marT="91425" marB="91425" marR="91425" marL="91425"/>
                </a:tc>
                <a:tc>
                  <a:txBody>
                    <a:bodyPr/>
                    <a:lstStyle/>
                    <a:p>
                      <a:pPr indent="0" lvl="0" marL="0" rtl="0" algn="ctr">
                        <a:spcBef>
                          <a:spcPts val="0"/>
                        </a:spcBef>
                        <a:spcAft>
                          <a:spcPts val="0"/>
                        </a:spcAft>
                        <a:buNone/>
                      </a:pPr>
                      <a:r>
                        <a:rPr b="1" lang="es" sz="1500">
                          <a:solidFill>
                            <a:srgbClr val="20124D"/>
                          </a:solidFill>
                          <a:latin typeface="Calibri"/>
                          <a:ea typeface="Calibri"/>
                          <a:cs typeface="Calibri"/>
                          <a:sym typeface="Calibri"/>
                        </a:rPr>
                        <a:t>CGP PDE-2023</a:t>
                      </a:r>
                      <a:endParaRPr sz="1700"/>
                    </a:p>
                  </a:txBody>
                  <a:tcPr marT="91425" marB="91425" marR="91425" marL="91425"/>
                </a:tc>
              </a:tr>
              <a:tr h="2380725">
                <a:tc>
                  <a:txBody>
                    <a:bodyPr/>
                    <a:lstStyle/>
                    <a:p>
                      <a:pPr indent="0" lvl="0" marL="0" rtl="0" algn="l">
                        <a:spcBef>
                          <a:spcPts val="0"/>
                        </a:spcBef>
                        <a:spcAft>
                          <a:spcPts val="0"/>
                        </a:spcAft>
                        <a:buClr>
                          <a:schemeClr val="dk1"/>
                        </a:buClr>
                        <a:buSzPts val="1100"/>
                        <a:buFont typeface="Arial"/>
                        <a:buNone/>
                      </a:pPr>
                      <a:r>
                        <a:rPr b="1" lang="es" sz="1200">
                          <a:solidFill>
                            <a:srgbClr val="20124D"/>
                          </a:solidFill>
                          <a:latin typeface="Calibri"/>
                          <a:ea typeface="Calibri"/>
                          <a:cs typeface="Calibri"/>
                          <a:sym typeface="Calibri"/>
                        </a:rPr>
                        <a:t>7.5.1. Varias propuestas en una convocatoria</a:t>
                      </a:r>
                      <a:endParaRPr b="1" sz="1200">
                        <a:solidFill>
                          <a:srgbClr val="20124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s" sz="1200">
                          <a:solidFill>
                            <a:srgbClr val="20124D"/>
                          </a:solidFill>
                          <a:latin typeface="Calibri"/>
                          <a:ea typeface="Calibri"/>
                          <a:cs typeface="Calibri"/>
                          <a:sym typeface="Calibri"/>
                        </a:rPr>
                        <a:t>El participante presenta dos (2) o más propuestas en la misma convocatoria ya sea como persona natural, persona natural que realiza actividades mercantiles o comerciales, persona jurídica o integrante de una agrupación. En este caso se rechazará la última propuesta que se haya inscrito. La prohibición se hace extensiva a presentar dos (2) o más propuestas, o dos (2) veces la misma</a:t>
                      </a:r>
                      <a:endParaRPr sz="1200">
                        <a:solidFill>
                          <a:srgbClr val="20124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s" sz="1200">
                          <a:solidFill>
                            <a:srgbClr val="20124D"/>
                          </a:solidFill>
                          <a:latin typeface="Calibri"/>
                          <a:ea typeface="Calibri"/>
                          <a:cs typeface="Calibri"/>
                          <a:sym typeface="Calibri"/>
                        </a:rPr>
                        <a:t>propuesta, a cualquiera de las categorías de una misma convocatoria.</a:t>
                      </a:r>
                      <a:endParaRPr sz="1200">
                        <a:solidFill>
                          <a:srgbClr val="20124D"/>
                        </a:solidFill>
                        <a:latin typeface="Calibri"/>
                        <a:ea typeface="Calibri"/>
                        <a:cs typeface="Calibri"/>
                        <a:sym typeface="Calibri"/>
                      </a:endParaRPr>
                    </a:p>
                    <a:p>
                      <a:pPr indent="0" lvl="0" marL="0" rtl="0" algn="l">
                        <a:spcBef>
                          <a:spcPts val="0"/>
                        </a:spcBef>
                        <a:spcAft>
                          <a:spcPts val="0"/>
                        </a:spcAft>
                        <a:buNone/>
                      </a:pPr>
                      <a:r>
                        <a:rPr b="1" lang="es" sz="1200">
                          <a:solidFill>
                            <a:srgbClr val="FF0000"/>
                          </a:solidFill>
                          <a:latin typeface="Calibri"/>
                          <a:ea typeface="Calibri"/>
                          <a:cs typeface="Calibri"/>
                          <a:sym typeface="Calibri"/>
                        </a:rPr>
                        <a:t>Nota. Esta causal se extiende a todos los integrantes de las agrupaciones, a los representantes legales y, miembros de las juntas directivas de las personas jurídicas.</a:t>
                      </a:r>
                      <a:endParaRPr/>
                    </a:p>
                  </a:txBody>
                  <a:tcPr marT="91425" marB="91425" marR="91425" marL="91425"/>
                </a:tc>
                <a:tc>
                  <a:txBody>
                    <a:bodyPr/>
                    <a:lstStyle/>
                    <a:p>
                      <a:pPr indent="0" lvl="0" marL="0" rtl="0" algn="l">
                        <a:spcBef>
                          <a:spcPts val="0"/>
                        </a:spcBef>
                        <a:spcAft>
                          <a:spcPts val="0"/>
                        </a:spcAft>
                        <a:buNone/>
                      </a:pPr>
                      <a:r>
                        <a:rPr b="1" lang="es" sz="1200">
                          <a:solidFill>
                            <a:srgbClr val="20124D"/>
                          </a:solidFill>
                          <a:latin typeface="Calibri"/>
                          <a:ea typeface="Calibri"/>
                          <a:cs typeface="Calibri"/>
                          <a:sym typeface="Calibri"/>
                        </a:rPr>
                        <a:t>Un participante presenta varias propuestas en una misma convocatoria del PDE</a:t>
                      </a:r>
                      <a:endParaRPr b="1" sz="1200">
                        <a:solidFill>
                          <a:srgbClr val="20124D"/>
                        </a:solidFill>
                        <a:latin typeface="Calibri"/>
                        <a:ea typeface="Calibri"/>
                        <a:cs typeface="Calibri"/>
                        <a:sym typeface="Calibri"/>
                      </a:endParaRPr>
                    </a:p>
                    <a:p>
                      <a:pPr indent="0" lvl="0" marL="0" rtl="0" algn="l">
                        <a:spcBef>
                          <a:spcPts val="0"/>
                        </a:spcBef>
                        <a:spcAft>
                          <a:spcPts val="0"/>
                        </a:spcAft>
                        <a:buNone/>
                      </a:pPr>
                      <a:r>
                        <a:rPr lang="es" sz="1200">
                          <a:solidFill>
                            <a:srgbClr val="20124D"/>
                          </a:solidFill>
                          <a:latin typeface="Calibri"/>
                          <a:ea typeface="Calibri"/>
                          <a:cs typeface="Calibri"/>
                          <a:sym typeface="Calibri"/>
                        </a:rPr>
                        <a:t>El participante, ya sea persona natural, persona jurídica (incluido el representante legal y  los miembros de la junta directiva) o agrupación (incluidos los integrantes), presenta dos (2) o más propuestas en la misma convocatoria del PDE. En este caso se rechazará la última propuesta que se haya inscrito. La prohibición se hace extensiva a presentar dos (2) o más propuestas, o dos (2) veces la misma propuesta, en cualquiera de las categorías de una misma convocatoria.</a:t>
                      </a:r>
                      <a:endParaRPr b="1">
                        <a:solidFill>
                          <a:srgbClr val="FF0000"/>
                        </a:solidFill>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9"/>
          <p:cNvSpPr/>
          <p:nvPr/>
        </p:nvSpPr>
        <p:spPr>
          <a:xfrm>
            <a:off x="50" y="0"/>
            <a:ext cx="9144000" cy="1038300"/>
          </a:xfrm>
          <a:prstGeom prst="rect">
            <a:avLst/>
          </a:prstGeom>
          <a:solidFill>
            <a:srgbClr val="2012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340" name="Google Shape;340;p29"/>
          <p:cNvSpPr txBox="1"/>
          <p:nvPr>
            <p:ph type="title"/>
          </p:nvPr>
        </p:nvSpPr>
        <p:spPr>
          <a:xfrm>
            <a:off x="769300" y="-26050"/>
            <a:ext cx="7559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s" sz="3600">
                <a:solidFill>
                  <a:srgbClr val="F5A700"/>
                </a:solidFill>
                <a:latin typeface="Calibri"/>
                <a:ea typeface="Calibri"/>
                <a:cs typeface="Calibri"/>
                <a:sym typeface="Calibri"/>
              </a:rPr>
              <a:t>Documentos</a:t>
            </a:r>
            <a:r>
              <a:rPr b="1" lang="es" sz="3600">
                <a:solidFill>
                  <a:schemeClr val="lt1"/>
                </a:solidFill>
                <a:latin typeface="Calibri"/>
                <a:ea typeface="Calibri"/>
                <a:cs typeface="Calibri"/>
                <a:sym typeface="Calibri"/>
              </a:rPr>
              <a:t> para la inscripción</a:t>
            </a:r>
            <a:endParaRPr b="1" sz="3600">
              <a:solidFill>
                <a:schemeClr val="lt1"/>
              </a:solidFill>
              <a:latin typeface="Calibri"/>
              <a:ea typeface="Calibri"/>
              <a:cs typeface="Calibri"/>
              <a:sym typeface="Calibri"/>
            </a:endParaRPr>
          </a:p>
        </p:txBody>
      </p:sp>
      <p:sp>
        <p:nvSpPr>
          <p:cNvPr id="341" name="Google Shape;341;p29"/>
          <p:cNvSpPr/>
          <p:nvPr/>
        </p:nvSpPr>
        <p:spPr>
          <a:xfrm>
            <a:off x="349525" y="623775"/>
            <a:ext cx="5645700" cy="6141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342" name="Google Shape;342;p29"/>
          <p:cNvSpPr txBox="1"/>
          <p:nvPr>
            <p:ph type="title"/>
          </p:nvPr>
        </p:nvSpPr>
        <p:spPr>
          <a:xfrm>
            <a:off x="337925" y="580950"/>
            <a:ext cx="5657400" cy="10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891"/>
              <a:buFont typeface="Arial"/>
              <a:buNone/>
            </a:pPr>
            <a:r>
              <a:rPr b="1" lang="es" sz="2458">
                <a:solidFill>
                  <a:schemeClr val="lt1"/>
                </a:solidFill>
                <a:latin typeface="Calibri"/>
                <a:ea typeface="Calibri"/>
                <a:cs typeface="Calibri"/>
                <a:sym typeface="Calibri"/>
              </a:rPr>
              <a:t>Causales de </a:t>
            </a:r>
            <a:r>
              <a:rPr b="1" lang="es" sz="2458">
                <a:solidFill>
                  <a:schemeClr val="lt1"/>
                </a:solidFill>
                <a:latin typeface="Calibri"/>
                <a:ea typeface="Calibri"/>
                <a:cs typeface="Calibri"/>
                <a:sym typeface="Calibri"/>
              </a:rPr>
              <a:t>rechazo</a:t>
            </a:r>
            <a:r>
              <a:rPr b="1" lang="es" sz="2458">
                <a:solidFill>
                  <a:schemeClr val="lt1"/>
                </a:solidFill>
                <a:latin typeface="Calibri"/>
                <a:ea typeface="Calibri"/>
                <a:cs typeface="Calibri"/>
                <a:sym typeface="Calibri"/>
              </a:rPr>
              <a:t>: principales cambios</a:t>
            </a:r>
            <a:endParaRPr b="1" sz="2458">
              <a:solidFill>
                <a:schemeClr val="lt1"/>
              </a:solidFill>
              <a:latin typeface="Calibri"/>
              <a:ea typeface="Calibri"/>
              <a:cs typeface="Calibri"/>
              <a:sym typeface="Calibri"/>
            </a:endParaRPr>
          </a:p>
        </p:txBody>
      </p:sp>
      <p:pic>
        <p:nvPicPr>
          <p:cNvPr id="343" name="Google Shape;343;p29"/>
          <p:cNvPicPr preferRelativeResize="0"/>
          <p:nvPr/>
        </p:nvPicPr>
        <p:blipFill>
          <a:blip r:embed="rId3">
            <a:alphaModFix/>
          </a:blip>
          <a:stretch>
            <a:fillRect/>
          </a:stretch>
        </p:blipFill>
        <p:spPr>
          <a:xfrm>
            <a:off x="6204857" y="4548350"/>
            <a:ext cx="2454743" cy="333200"/>
          </a:xfrm>
          <a:prstGeom prst="rect">
            <a:avLst/>
          </a:prstGeom>
          <a:noFill/>
          <a:ln>
            <a:noFill/>
          </a:ln>
        </p:spPr>
      </p:pic>
      <p:graphicFrame>
        <p:nvGraphicFramePr>
          <p:cNvPr id="344" name="Google Shape;344;p29"/>
          <p:cNvGraphicFramePr/>
          <p:nvPr/>
        </p:nvGraphicFramePr>
        <p:xfrm>
          <a:off x="109900" y="1238250"/>
          <a:ext cx="3000000" cy="3000000"/>
        </p:xfrm>
        <a:graphic>
          <a:graphicData uri="http://schemas.openxmlformats.org/drawingml/2006/table">
            <a:tbl>
              <a:tblPr>
                <a:noFill/>
                <a:tableStyleId>{70E83AA0-5F55-4DF0-A588-000553329E9E}</a:tableStyleId>
              </a:tblPr>
              <a:tblGrid>
                <a:gridCol w="4462100"/>
                <a:gridCol w="4423050"/>
              </a:tblGrid>
              <a:tr h="396200">
                <a:tc>
                  <a:txBody>
                    <a:bodyPr/>
                    <a:lstStyle/>
                    <a:p>
                      <a:pPr indent="0" lvl="0" marL="0" rtl="0" algn="ctr">
                        <a:spcBef>
                          <a:spcPts val="0"/>
                        </a:spcBef>
                        <a:spcAft>
                          <a:spcPts val="0"/>
                        </a:spcAft>
                        <a:buNone/>
                      </a:pPr>
                      <a:r>
                        <a:rPr b="1" lang="es" sz="1500">
                          <a:solidFill>
                            <a:srgbClr val="20124D"/>
                          </a:solidFill>
                          <a:latin typeface="Calibri"/>
                          <a:ea typeface="Calibri"/>
                          <a:cs typeface="Calibri"/>
                          <a:sym typeface="Calibri"/>
                        </a:rPr>
                        <a:t>CGP PDE-2022</a:t>
                      </a:r>
                      <a:endParaRPr b="1" sz="1700"/>
                    </a:p>
                  </a:txBody>
                  <a:tcPr marT="91425" marB="91425" marR="91425" marL="91425"/>
                </a:tc>
                <a:tc>
                  <a:txBody>
                    <a:bodyPr/>
                    <a:lstStyle/>
                    <a:p>
                      <a:pPr indent="0" lvl="0" marL="0" rtl="0" algn="ctr">
                        <a:spcBef>
                          <a:spcPts val="0"/>
                        </a:spcBef>
                        <a:spcAft>
                          <a:spcPts val="0"/>
                        </a:spcAft>
                        <a:buNone/>
                      </a:pPr>
                      <a:r>
                        <a:rPr b="1" lang="es" sz="1500">
                          <a:solidFill>
                            <a:srgbClr val="20124D"/>
                          </a:solidFill>
                          <a:latin typeface="Calibri"/>
                          <a:ea typeface="Calibri"/>
                          <a:cs typeface="Calibri"/>
                          <a:sym typeface="Calibri"/>
                        </a:rPr>
                        <a:t>CGP PDE-2023</a:t>
                      </a:r>
                      <a:endParaRPr sz="1700"/>
                    </a:p>
                  </a:txBody>
                  <a:tcPr marT="91425" marB="91425" marR="91425" marL="91425"/>
                </a:tc>
              </a:tr>
              <a:tr h="2041075">
                <a:tc>
                  <a:txBody>
                    <a:bodyPr/>
                    <a:lstStyle/>
                    <a:p>
                      <a:pPr indent="0" lvl="0" marL="0" rtl="0" algn="l">
                        <a:spcBef>
                          <a:spcPts val="0"/>
                        </a:spcBef>
                        <a:spcAft>
                          <a:spcPts val="0"/>
                        </a:spcAft>
                        <a:buNone/>
                      </a:pPr>
                      <a:r>
                        <a:t/>
                      </a:r>
                      <a:endParaRPr sz="1100">
                        <a:solidFill>
                          <a:srgbClr val="20124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s" sz="1100">
                          <a:solidFill>
                            <a:srgbClr val="20124D"/>
                          </a:solidFill>
                          <a:latin typeface="Calibri"/>
                          <a:ea typeface="Calibri"/>
                          <a:cs typeface="Calibri"/>
                          <a:sym typeface="Calibri"/>
                        </a:rPr>
                        <a:t>7.5.2. Duplicar propuesta ganadora</a:t>
                      </a:r>
                      <a:endParaRPr b="1" sz="1100">
                        <a:solidFill>
                          <a:srgbClr val="20124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s" sz="1100">
                          <a:solidFill>
                            <a:srgbClr val="20124D"/>
                          </a:solidFill>
                          <a:latin typeface="Calibri"/>
                          <a:ea typeface="Calibri"/>
                          <a:cs typeface="Calibri"/>
                          <a:sym typeface="Calibri"/>
                        </a:rPr>
                        <a:t>Presentar la misma propuesta que haya sido seleccionada como ganadora en el en el PDE, en el PECL, en el PDAC y/o en el PDSC vigencia 2022.</a:t>
                      </a:r>
                      <a:endParaRPr sz="1100">
                        <a:solidFill>
                          <a:srgbClr val="20124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100">
                        <a:solidFill>
                          <a:srgbClr val="20124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s" sz="1100">
                          <a:solidFill>
                            <a:srgbClr val="20124D"/>
                          </a:solidFill>
                          <a:latin typeface="Calibri"/>
                          <a:ea typeface="Calibri"/>
                          <a:cs typeface="Calibri"/>
                          <a:sym typeface="Calibri"/>
                        </a:rPr>
                        <a:t>7.5.4. Objetivos similares a una propuesta ganadora</a:t>
                      </a:r>
                      <a:endParaRPr b="1" sz="1100">
                        <a:solidFill>
                          <a:srgbClr val="20124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s" sz="1100">
                          <a:solidFill>
                            <a:srgbClr val="20124D"/>
                          </a:solidFill>
                          <a:latin typeface="Calibri"/>
                          <a:ea typeface="Calibri"/>
                          <a:cs typeface="Calibri"/>
                          <a:sym typeface="Calibri"/>
                        </a:rPr>
                        <a:t>Presentar una propuesta que haya sido seleccionada como ganadora de una convocatoria del PDE, del PECL, del PDAC y/o del PDSC, cuando tenga el mismo objeto, alcance y objetivos específicos.</a:t>
                      </a:r>
                      <a:endParaRPr sz="1100">
                        <a:solidFill>
                          <a:srgbClr val="20124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s" sz="1100">
                          <a:solidFill>
                            <a:srgbClr val="20124D"/>
                          </a:solidFill>
                          <a:latin typeface="Calibri"/>
                          <a:ea typeface="Calibri"/>
                          <a:cs typeface="Calibri"/>
                          <a:sym typeface="Calibri"/>
                        </a:rPr>
                        <a:t>Lo anterior con excepción de las convocatorias que permitan la presentación de propuestas de procesos continuados.</a:t>
                      </a:r>
                      <a:endParaRPr sz="1100">
                        <a:solidFill>
                          <a:srgbClr val="20124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s" sz="1100">
                          <a:solidFill>
                            <a:srgbClr val="20124D"/>
                          </a:solidFill>
                          <a:latin typeface="Calibri"/>
                          <a:ea typeface="Calibri"/>
                          <a:cs typeface="Calibri"/>
                          <a:sym typeface="Calibri"/>
                        </a:rPr>
                        <a:t>Nota. Los participantes del PDE 2022 declaran y reconocen bajo gravedad de juramento, el cual se entenderá con la presentación de su propuesta y la aceptación de las Condiciones Generales de Participación del PDE 2022 en el SICON, o la plataforma designada para el PECL, que la propuesta presentada no ha sido ganadora en las convocatorias del PDE, del PECL, del PDAC y/o del PDSC.</a:t>
                      </a:r>
                      <a:endParaRPr sz="1100">
                        <a:solidFill>
                          <a:srgbClr val="20124D"/>
                        </a:solidFill>
                        <a:latin typeface="Calibri"/>
                        <a:ea typeface="Calibri"/>
                        <a:cs typeface="Calibri"/>
                        <a:sym typeface="Calibri"/>
                      </a:endParaRPr>
                    </a:p>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100">
                        <a:solidFill>
                          <a:srgbClr val="20124D"/>
                        </a:solidFill>
                        <a:latin typeface="Calibri"/>
                        <a:ea typeface="Calibri"/>
                        <a:cs typeface="Calibri"/>
                        <a:sym typeface="Calibri"/>
                      </a:endParaRPr>
                    </a:p>
                    <a:p>
                      <a:pPr indent="0" lvl="0" marL="0" rtl="0" algn="l">
                        <a:spcBef>
                          <a:spcPts val="0"/>
                        </a:spcBef>
                        <a:spcAft>
                          <a:spcPts val="0"/>
                        </a:spcAft>
                        <a:buNone/>
                      </a:pPr>
                      <a:r>
                        <a:rPr b="1" lang="es" sz="1100">
                          <a:solidFill>
                            <a:srgbClr val="20124D"/>
                          </a:solidFill>
                          <a:latin typeface="Calibri"/>
                          <a:ea typeface="Calibri"/>
                          <a:cs typeface="Calibri"/>
                          <a:sym typeface="Calibri"/>
                        </a:rPr>
                        <a:t>Un participante presenta una propuesta que ya fue seleccionada como ganadora del PDE o de otro programa de Fomento </a:t>
                      </a:r>
                      <a:endParaRPr b="1" sz="1100">
                        <a:solidFill>
                          <a:srgbClr val="20124D"/>
                        </a:solidFill>
                        <a:latin typeface="Calibri"/>
                        <a:ea typeface="Calibri"/>
                        <a:cs typeface="Calibri"/>
                        <a:sym typeface="Calibri"/>
                      </a:endParaRPr>
                    </a:p>
                    <a:p>
                      <a:pPr indent="0" lvl="0" marL="0" rtl="0" algn="l">
                        <a:spcBef>
                          <a:spcPts val="0"/>
                        </a:spcBef>
                        <a:spcAft>
                          <a:spcPts val="0"/>
                        </a:spcAft>
                        <a:buNone/>
                      </a:pPr>
                      <a:r>
                        <a:rPr lang="es" sz="1100">
                          <a:solidFill>
                            <a:srgbClr val="20124D"/>
                          </a:solidFill>
                          <a:latin typeface="Calibri"/>
                          <a:ea typeface="Calibri"/>
                          <a:cs typeface="Calibri"/>
                          <a:sym typeface="Calibri"/>
                        </a:rPr>
                        <a:t>El participante, ya sea persona natural, persona jurídica (incluido el representante legal y  los miembros de la junta directiva) o agrupación (incluidos los integrantes), presenta en una convocatoria del PDE la misma propuesta que fue seleccionada como ganadora en Es Cultura Local,  en el PDE, en el PDAC o en el PDSC. </a:t>
                      </a:r>
                      <a:r>
                        <a:rPr b="1" lang="es" sz="1100">
                          <a:solidFill>
                            <a:srgbClr val="FF0000"/>
                          </a:solidFill>
                          <a:latin typeface="Calibri"/>
                          <a:ea typeface="Calibri"/>
                          <a:cs typeface="Calibri"/>
                          <a:sym typeface="Calibri"/>
                        </a:rPr>
                        <a:t>Si la entidad evidencia esta situación, revisará el caso y citará a las partes involucradas para solicitar las aclaraciones pertinentes, a fin de aplicar las medidas que correspondan. </a:t>
                      </a:r>
                      <a:endParaRPr b="1" sz="1100">
                        <a:solidFill>
                          <a:srgbClr val="FF0000"/>
                        </a:solidFill>
                        <a:latin typeface="Calibri"/>
                        <a:ea typeface="Calibri"/>
                        <a:cs typeface="Calibri"/>
                        <a:sym typeface="Calibri"/>
                      </a:endParaRPr>
                    </a:p>
                    <a:p>
                      <a:pPr indent="0" lvl="0" marL="0" rtl="0" algn="l">
                        <a:spcBef>
                          <a:spcPts val="0"/>
                        </a:spcBef>
                        <a:spcAft>
                          <a:spcPts val="0"/>
                        </a:spcAft>
                        <a:buNone/>
                      </a:pPr>
                      <a:r>
                        <a:rPr lang="es" sz="1100">
                          <a:solidFill>
                            <a:srgbClr val="20124D"/>
                          </a:solidFill>
                          <a:latin typeface="Calibri"/>
                          <a:ea typeface="Calibri"/>
                          <a:cs typeface="Calibri"/>
                          <a:sym typeface="Calibri"/>
                        </a:rPr>
                        <a:t>Lo anterior con excepción de las convocatorias que permitan la presentación de propuestas de procesos continuados</a:t>
                      </a:r>
                      <a:endParaRPr sz="1100">
                        <a:solidFill>
                          <a:srgbClr val="20124D"/>
                        </a:solidFill>
                        <a:latin typeface="Calibri"/>
                        <a:ea typeface="Calibri"/>
                        <a:cs typeface="Calibri"/>
                        <a:sym typeface="Calibri"/>
                      </a:endParaRPr>
                    </a:p>
                    <a:p>
                      <a:pPr indent="0" lvl="0" marL="0" rtl="0" algn="l">
                        <a:spcBef>
                          <a:spcPts val="0"/>
                        </a:spcBef>
                        <a:spcAft>
                          <a:spcPts val="0"/>
                        </a:spcAft>
                        <a:buNone/>
                      </a:pPr>
                      <a:r>
                        <a:rPr lang="es" sz="1100">
                          <a:solidFill>
                            <a:srgbClr val="20124D"/>
                          </a:solidFill>
                          <a:latin typeface="Calibri"/>
                          <a:ea typeface="Calibri"/>
                          <a:cs typeface="Calibri"/>
                          <a:sym typeface="Calibri"/>
                        </a:rPr>
                        <a:t>Nota. Recuerda que al momento de inscribir tu propuesta en la plataforma SICON, aceptas las Condiciones Generales de Participación del PDE-2023 y declaras, bajo juramento, que la propuesta que estás presentando, no ha sido ganadora en las convocatorias del PDE, del ECL, del PDAC o del PDSC</a:t>
                      </a:r>
                      <a:endParaRPr sz="1100">
                        <a:solidFill>
                          <a:srgbClr val="20124D"/>
                        </a:solidFill>
                        <a:latin typeface="Calibri"/>
                        <a:ea typeface="Calibri"/>
                        <a:cs typeface="Calibri"/>
                        <a:sym typeface="Calibri"/>
                      </a:endParaRPr>
                    </a:p>
                    <a:p>
                      <a:pPr indent="0" lvl="0" marL="0" rtl="0" algn="l">
                        <a:spcBef>
                          <a:spcPts val="0"/>
                        </a:spcBef>
                        <a:spcAft>
                          <a:spcPts val="0"/>
                        </a:spcAft>
                        <a:buNone/>
                      </a:pPr>
                      <a:r>
                        <a:t/>
                      </a:r>
                      <a:endParaRPr sz="1100">
                        <a:solidFill>
                          <a:srgbClr val="20124D"/>
                        </a:solidFill>
                        <a:latin typeface="Calibri"/>
                        <a:ea typeface="Calibri"/>
                        <a:cs typeface="Calibri"/>
                        <a:sym typeface="Calibri"/>
                      </a:endParaRPr>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0"/>
          <p:cNvSpPr txBox="1"/>
          <p:nvPr>
            <p:ph type="title"/>
          </p:nvPr>
        </p:nvSpPr>
        <p:spPr>
          <a:xfrm>
            <a:off x="619725" y="1447175"/>
            <a:ext cx="732600" cy="3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s" sz="1258">
                <a:solidFill>
                  <a:schemeClr val="lt1"/>
                </a:solidFill>
                <a:latin typeface="Calibri"/>
                <a:ea typeface="Calibri"/>
                <a:cs typeface="Calibri"/>
                <a:sym typeface="Calibri"/>
              </a:rPr>
              <a:t>2022</a:t>
            </a:r>
            <a:endParaRPr b="1" sz="1258">
              <a:solidFill>
                <a:schemeClr val="lt1"/>
              </a:solidFill>
              <a:latin typeface="Calibri"/>
              <a:ea typeface="Calibri"/>
              <a:cs typeface="Calibri"/>
              <a:sym typeface="Calibri"/>
            </a:endParaRPr>
          </a:p>
        </p:txBody>
      </p:sp>
      <p:sp>
        <p:nvSpPr>
          <p:cNvPr id="350" name="Google Shape;350;p30"/>
          <p:cNvSpPr txBox="1"/>
          <p:nvPr>
            <p:ph type="title"/>
          </p:nvPr>
        </p:nvSpPr>
        <p:spPr>
          <a:xfrm>
            <a:off x="686329" y="1495699"/>
            <a:ext cx="826800" cy="41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s" sz="1258">
                <a:solidFill>
                  <a:schemeClr val="lt1"/>
                </a:solidFill>
                <a:latin typeface="Calibri"/>
                <a:ea typeface="Calibri"/>
                <a:cs typeface="Calibri"/>
                <a:sym typeface="Calibri"/>
              </a:rPr>
              <a:t>2022</a:t>
            </a:r>
            <a:endParaRPr b="1" sz="1258">
              <a:solidFill>
                <a:schemeClr val="lt1"/>
              </a:solidFill>
              <a:latin typeface="Calibri"/>
              <a:ea typeface="Calibri"/>
              <a:cs typeface="Calibri"/>
              <a:sym typeface="Calibri"/>
            </a:endParaRPr>
          </a:p>
        </p:txBody>
      </p:sp>
      <p:sp>
        <p:nvSpPr>
          <p:cNvPr id="351" name="Google Shape;351;p30"/>
          <p:cNvSpPr txBox="1"/>
          <p:nvPr/>
        </p:nvSpPr>
        <p:spPr>
          <a:xfrm>
            <a:off x="1095775" y="1419500"/>
            <a:ext cx="6840300" cy="3112200"/>
          </a:xfrm>
          <a:prstGeom prst="rect">
            <a:avLst/>
          </a:prstGeom>
          <a:noFill/>
          <a:ln>
            <a:noFill/>
          </a:ln>
        </p:spPr>
        <p:txBody>
          <a:bodyPr anchorCtr="0" anchor="t" bIns="91425" lIns="91425" spcFirstLastPara="1" rIns="91425" wrap="square" tIns="91425">
            <a:spAutoFit/>
          </a:bodyPr>
          <a:lstStyle/>
          <a:p>
            <a:pPr indent="-228600" lvl="0" marL="457200" rtl="0" algn="just">
              <a:lnSpc>
                <a:spcPct val="100000"/>
              </a:lnSpc>
              <a:spcBef>
                <a:spcPts val="1200"/>
              </a:spcBef>
              <a:spcAft>
                <a:spcPts val="0"/>
              </a:spcAft>
              <a:buNone/>
            </a:pPr>
            <a:r>
              <a:rPr b="1" lang="es" sz="1200">
                <a:solidFill>
                  <a:srgbClr val="CC0000"/>
                </a:solidFill>
                <a:latin typeface="Calibri"/>
                <a:ea typeface="Calibri"/>
                <a:cs typeface="Calibri"/>
                <a:sym typeface="Calibri"/>
              </a:rPr>
              <a:t>1.</a:t>
            </a:r>
            <a:r>
              <a:rPr b="1" lang="es" sz="1200">
                <a:solidFill>
                  <a:srgbClr val="20124D"/>
                </a:solidFill>
                <a:latin typeface="Calibri"/>
                <a:ea typeface="Calibri"/>
                <a:cs typeface="Calibri"/>
                <a:sym typeface="Calibri"/>
              </a:rPr>
              <a:t> </a:t>
            </a:r>
            <a:r>
              <a:rPr lang="es" sz="1200">
                <a:solidFill>
                  <a:srgbClr val="20124D"/>
                </a:solidFill>
                <a:latin typeface="Calibri"/>
                <a:ea typeface="Calibri"/>
                <a:cs typeface="Calibri"/>
                <a:sym typeface="Calibri"/>
              </a:rPr>
              <a:t>	Copia del certificado de Registro Único Tributario (RUT): </a:t>
            </a:r>
            <a:r>
              <a:rPr b="1" lang="es" sz="1200">
                <a:solidFill>
                  <a:srgbClr val="20124D"/>
                </a:solidFill>
                <a:latin typeface="Calibri"/>
                <a:ea typeface="Calibri"/>
                <a:cs typeface="Calibri"/>
                <a:sym typeface="Calibri"/>
              </a:rPr>
              <a:t>La fecha de actualización del certificado debe ser del año 2019 en adelante, y su fecha de generación, de máximo treinta (30) días antes del desembolso.</a:t>
            </a:r>
            <a:endParaRPr b="1" sz="1200">
              <a:solidFill>
                <a:srgbClr val="20124D"/>
              </a:solidFill>
              <a:latin typeface="Calibri"/>
              <a:ea typeface="Calibri"/>
              <a:cs typeface="Calibri"/>
              <a:sym typeface="Calibri"/>
            </a:endParaRPr>
          </a:p>
          <a:p>
            <a:pPr indent="-228600" lvl="0" marL="457200" rtl="0" algn="just">
              <a:lnSpc>
                <a:spcPct val="100000"/>
              </a:lnSpc>
              <a:spcBef>
                <a:spcPts val="0"/>
              </a:spcBef>
              <a:spcAft>
                <a:spcPts val="0"/>
              </a:spcAft>
              <a:buNone/>
            </a:pPr>
            <a:r>
              <a:t/>
            </a:r>
            <a:endParaRPr b="1" sz="600">
              <a:solidFill>
                <a:srgbClr val="20124D"/>
              </a:solidFill>
              <a:latin typeface="Calibri"/>
              <a:ea typeface="Calibri"/>
              <a:cs typeface="Calibri"/>
              <a:sym typeface="Calibri"/>
            </a:endParaRPr>
          </a:p>
          <a:p>
            <a:pPr indent="-228600" lvl="0" marL="457200" rtl="0" algn="just">
              <a:lnSpc>
                <a:spcPct val="100000"/>
              </a:lnSpc>
              <a:spcBef>
                <a:spcPts val="0"/>
              </a:spcBef>
              <a:spcAft>
                <a:spcPts val="0"/>
              </a:spcAft>
              <a:buNone/>
            </a:pPr>
            <a:r>
              <a:rPr b="1" lang="es" sz="1200">
                <a:solidFill>
                  <a:srgbClr val="CC0000"/>
                </a:solidFill>
                <a:latin typeface="Calibri"/>
                <a:ea typeface="Calibri"/>
                <a:cs typeface="Calibri"/>
                <a:sym typeface="Calibri"/>
              </a:rPr>
              <a:t>2</a:t>
            </a:r>
            <a:r>
              <a:rPr lang="es" sz="1200">
                <a:solidFill>
                  <a:srgbClr val="CC0000"/>
                </a:solidFill>
                <a:latin typeface="Calibri"/>
                <a:ea typeface="Calibri"/>
                <a:cs typeface="Calibri"/>
                <a:sym typeface="Calibri"/>
              </a:rPr>
              <a:t>.</a:t>
            </a:r>
            <a:r>
              <a:rPr lang="es" sz="1200">
                <a:solidFill>
                  <a:srgbClr val="20124D"/>
                </a:solidFill>
                <a:latin typeface="Times New Roman"/>
                <a:ea typeface="Times New Roman"/>
                <a:cs typeface="Times New Roman"/>
                <a:sym typeface="Times New Roman"/>
              </a:rPr>
              <a:t> 	</a:t>
            </a:r>
            <a:r>
              <a:rPr lang="es" sz="1200">
                <a:solidFill>
                  <a:srgbClr val="20124D"/>
                </a:solidFill>
                <a:latin typeface="Calibri"/>
                <a:ea typeface="Calibri"/>
                <a:cs typeface="Calibri"/>
                <a:sym typeface="Calibri"/>
              </a:rPr>
              <a:t>Certificación bancaria.</a:t>
            </a:r>
            <a:endParaRPr sz="1200">
              <a:solidFill>
                <a:srgbClr val="20124D"/>
              </a:solidFill>
              <a:latin typeface="Calibri"/>
              <a:ea typeface="Calibri"/>
              <a:cs typeface="Calibri"/>
              <a:sym typeface="Calibri"/>
            </a:endParaRPr>
          </a:p>
          <a:p>
            <a:pPr indent="-228600" lvl="0" marL="457200" rtl="0" algn="just">
              <a:lnSpc>
                <a:spcPct val="115000"/>
              </a:lnSpc>
              <a:spcBef>
                <a:spcPts val="0"/>
              </a:spcBef>
              <a:spcAft>
                <a:spcPts val="0"/>
              </a:spcAft>
              <a:buNone/>
            </a:pPr>
            <a:r>
              <a:t/>
            </a:r>
            <a:endParaRPr sz="600">
              <a:solidFill>
                <a:srgbClr val="20124D"/>
              </a:solidFill>
              <a:latin typeface="Calibri"/>
              <a:ea typeface="Calibri"/>
              <a:cs typeface="Calibri"/>
              <a:sym typeface="Calibri"/>
            </a:endParaRPr>
          </a:p>
          <a:p>
            <a:pPr indent="-228600" lvl="0" marL="457200" rtl="0" algn="just">
              <a:lnSpc>
                <a:spcPct val="115000"/>
              </a:lnSpc>
              <a:spcBef>
                <a:spcPts val="0"/>
              </a:spcBef>
              <a:spcAft>
                <a:spcPts val="0"/>
              </a:spcAft>
              <a:buNone/>
            </a:pPr>
            <a:r>
              <a:rPr b="1" lang="es" sz="1200">
                <a:solidFill>
                  <a:srgbClr val="CC0000"/>
                </a:solidFill>
                <a:latin typeface="Calibri"/>
                <a:ea typeface="Calibri"/>
                <a:cs typeface="Calibri"/>
                <a:sym typeface="Calibri"/>
              </a:rPr>
              <a:t>3. </a:t>
            </a:r>
            <a:r>
              <a:rPr lang="es" sz="1200">
                <a:solidFill>
                  <a:srgbClr val="20124D"/>
                </a:solidFill>
                <a:latin typeface="Times New Roman"/>
                <a:ea typeface="Times New Roman"/>
                <a:cs typeface="Times New Roman"/>
                <a:sym typeface="Times New Roman"/>
              </a:rPr>
              <a:t>	</a:t>
            </a:r>
            <a:r>
              <a:rPr lang="es" sz="1200">
                <a:solidFill>
                  <a:srgbClr val="20124D"/>
                </a:solidFill>
                <a:latin typeface="Calibri"/>
                <a:ea typeface="Calibri"/>
                <a:cs typeface="Calibri"/>
                <a:sym typeface="Calibri"/>
              </a:rPr>
              <a:t>Certificado de existencia y representación legal de la persona jurídica.</a:t>
            </a:r>
            <a:endParaRPr sz="1200">
              <a:solidFill>
                <a:srgbClr val="20124D"/>
              </a:solidFill>
              <a:latin typeface="Calibri"/>
              <a:ea typeface="Calibri"/>
              <a:cs typeface="Calibri"/>
              <a:sym typeface="Calibri"/>
            </a:endParaRPr>
          </a:p>
          <a:p>
            <a:pPr indent="-228600" lvl="0" marL="457200" rtl="0" algn="just">
              <a:lnSpc>
                <a:spcPct val="115000"/>
              </a:lnSpc>
              <a:spcBef>
                <a:spcPts val="0"/>
              </a:spcBef>
              <a:spcAft>
                <a:spcPts val="0"/>
              </a:spcAft>
              <a:buNone/>
            </a:pPr>
            <a:r>
              <a:t/>
            </a:r>
            <a:endParaRPr sz="600">
              <a:solidFill>
                <a:srgbClr val="20124D"/>
              </a:solidFill>
              <a:latin typeface="Calibri"/>
              <a:ea typeface="Calibri"/>
              <a:cs typeface="Calibri"/>
              <a:sym typeface="Calibri"/>
            </a:endParaRPr>
          </a:p>
          <a:p>
            <a:pPr indent="-228600" lvl="0" marL="457200" rtl="0" algn="just">
              <a:lnSpc>
                <a:spcPct val="115000"/>
              </a:lnSpc>
              <a:spcBef>
                <a:spcPts val="0"/>
              </a:spcBef>
              <a:spcAft>
                <a:spcPts val="0"/>
              </a:spcAft>
              <a:buNone/>
            </a:pPr>
            <a:r>
              <a:rPr b="1" lang="es" sz="1200">
                <a:solidFill>
                  <a:srgbClr val="CC0000"/>
                </a:solidFill>
                <a:latin typeface="Calibri"/>
                <a:ea typeface="Calibri"/>
                <a:cs typeface="Calibri"/>
                <a:sym typeface="Calibri"/>
              </a:rPr>
              <a:t>4.  </a:t>
            </a:r>
            <a:r>
              <a:rPr lang="es" sz="1200">
                <a:solidFill>
                  <a:srgbClr val="20124D"/>
                </a:solidFill>
                <a:latin typeface="Calibri"/>
                <a:ea typeface="Calibri"/>
                <a:cs typeface="Calibri"/>
                <a:sym typeface="Calibri"/>
              </a:rPr>
              <a:t>Póliza de cumplimiento de disposiciones legales:</a:t>
            </a:r>
            <a:r>
              <a:rPr b="1" lang="es" sz="1200">
                <a:solidFill>
                  <a:srgbClr val="20124D"/>
                </a:solidFill>
                <a:latin typeface="Calibri"/>
                <a:ea typeface="Calibri"/>
                <a:cs typeface="Calibri"/>
                <a:sym typeface="Calibri"/>
              </a:rPr>
              <a:t> Se agrega que debe estar firmada por el tomador y la posibilidad de que la entidad pueda solicitar otro tipo de póliza, cuando las condiciones específicas de la convocatoria lo establezcan.</a:t>
            </a:r>
            <a:endParaRPr b="1" sz="1200">
              <a:solidFill>
                <a:srgbClr val="20124D"/>
              </a:solidFill>
              <a:latin typeface="Calibri"/>
              <a:ea typeface="Calibri"/>
              <a:cs typeface="Calibri"/>
              <a:sym typeface="Calibri"/>
            </a:endParaRPr>
          </a:p>
          <a:p>
            <a:pPr indent="-228600" lvl="0" marL="457200" rtl="0" algn="just">
              <a:lnSpc>
                <a:spcPct val="115000"/>
              </a:lnSpc>
              <a:spcBef>
                <a:spcPts val="0"/>
              </a:spcBef>
              <a:spcAft>
                <a:spcPts val="0"/>
              </a:spcAft>
              <a:buNone/>
            </a:pPr>
            <a:r>
              <a:t/>
            </a:r>
            <a:endParaRPr b="1" sz="600">
              <a:solidFill>
                <a:srgbClr val="20124D"/>
              </a:solidFill>
              <a:latin typeface="Calibri"/>
              <a:ea typeface="Calibri"/>
              <a:cs typeface="Calibri"/>
              <a:sym typeface="Calibri"/>
            </a:endParaRPr>
          </a:p>
          <a:p>
            <a:pPr indent="-228600" lvl="0" marL="457200" rtl="0" algn="just">
              <a:lnSpc>
                <a:spcPct val="115000"/>
              </a:lnSpc>
              <a:spcBef>
                <a:spcPts val="0"/>
              </a:spcBef>
              <a:spcAft>
                <a:spcPts val="0"/>
              </a:spcAft>
              <a:buNone/>
            </a:pPr>
            <a:r>
              <a:rPr b="1" lang="es" sz="1200">
                <a:solidFill>
                  <a:srgbClr val="CC0000"/>
                </a:solidFill>
                <a:latin typeface="Calibri"/>
                <a:ea typeface="Calibri"/>
                <a:cs typeface="Calibri"/>
                <a:sym typeface="Calibri"/>
              </a:rPr>
              <a:t>5.</a:t>
            </a:r>
            <a:r>
              <a:rPr b="1" lang="es" sz="1200">
                <a:solidFill>
                  <a:srgbClr val="20124D"/>
                </a:solidFill>
                <a:latin typeface="Calibri"/>
                <a:ea typeface="Calibri"/>
                <a:cs typeface="Calibri"/>
                <a:sym typeface="Calibri"/>
              </a:rPr>
              <a:t>  </a:t>
            </a:r>
            <a:r>
              <a:rPr lang="es" sz="1200">
                <a:solidFill>
                  <a:srgbClr val="20124D"/>
                </a:solidFill>
                <a:latin typeface="Calibri"/>
                <a:ea typeface="Calibri"/>
                <a:cs typeface="Calibri"/>
                <a:sym typeface="Calibri"/>
              </a:rPr>
              <a:t>Certificación de afiliación activa al Sistema General de Seguridad Social en Salud: </a:t>
            </a:r>
            <a:r>
              <a:rPr b="1" lang="es" sz="1200">
                <a:solidFill>
                  <a:srgbClr val="20124D"/>
                </a:solidFill>
                <a:latin typeface="Calibri"/>
                <a:ea typeface="Calibri"/>
                <a:cs typeface="Calibri"/>
                <a:sym typeface="Calibri"/>
              </a:rPr>
              <a:t>fecha de expedición máximo de treinta (30) días antes del desembolso.</a:t>
            </a:r>
            <a:endParaRPr b="1" sz="1200">
              <a:solidFill>
                <a:srgbClr val="20124D"/>
              </a:solidFill>
              <a:latin typeface="Calibri"/>
              <a:ea typeface="Calibri"/>
              <a:cs typeface="Calibri"/>
              <a:sym typeface="Calibri"/>
            </a:endParaRPr>
          </a:p>
          <a:p>
            <a:pPr indent="-228600" lvl="0" marL="457200" rtl="0" algn="just">
              <a:lnSpc>
                <a:spcPct val="115000"/>
              </a:lnSpc>
              <a:spcBef>
                <a:spcPts val="0"/>
              </a:spcBef>
              <a:spcAft>
                <a:spcPts val="0"/>
              </a:spcAft>
              <a:buNone/>
            </a:pPr>
            <a:r>
              <a:t/>
            </a:r>
            <a:endParaRPr b="1" sz="600">
              <a:solidFill>
                <a:srgbClr val="20124D"/>
              </a:solidFill>
              <a:latin typeface="Calibri"/>
              <a:ea typeface="Calibri"/>
              <a:cs typeface="Calibri"/>
              <a:sym typeface="Calibri"/>
            </a:endParaRPr>
          </a:p>
          <a:p>
            <a:pPr indent="-228600" lvl="0" marL="457200" rtl="0" algn="just">
              <a:lnSpc>
                <a:spcPct val="115000"/>
              </a:lnSpc>
              <a:spcBef>
                <a:spcPts val="0"/>
              </a:spcBef>
              <a:spcAft>
                <a:spcPts val="0"/>
              </a:spcAft>
              <a:buNone/>
            </a:pPr>
            <a:r>
              <a:rPr b="1" lang="es" sz="1200">
                <a:solidFill>
                  <a:srgbClr val="CC0000"/>
                </a:solidFill>
                <a:latin typeface="Calibri"/>
                <a:ea typeface="Calibri"/>
                <a:cs typeface="Calibri"/>
                <a:sym typeface="Calibri"/>
              </a:rPr>
              <a:t>6. </a:t>
            </a:r>
            <a:r>
              <a:rPr b="1" lang="es" sz="1200">
                <a:solidFill>
                  <a:srgbClr val="20124D"/>
                </a:solidFill>
                <a:latin typeface="Calibri"/>
                <a:ea typeface="Calibri"/>
                <a:cs typeface="Calibri"/>
                <a:sym typeface="Calibri"/>
              </a:rPr>
              <a:t>  </a:t>
            </a:r>
            <a:r>
              <a:rPr lang="es" sz="1200">
                <a:solidFill>
                  <a:srgbClr val="20124D"/>
                </a:solidFill>
                <a:latin typeface="Calibri"/>
                <a:ea typeface="Calibri"/>
                <a:cs typeface="Calibri"/>
                <a:sym typeface="Calibri"/>
              </a:rPr>
              <a:t>Certificación de parafiscales: </a:t>
            </a:r>
            <a:r>
              <a:rPr b="1" lang="es" sz="1200">
                <a:solidFill>
                  <a:srgbClr val="20124D"/>
                </a:solidFill>
                <a:latin typeface="Calibri"/>
                <a:ea typeface="Calibri"/>
                <a:cs typeface="Calibri"/>
                <a:sym typeface="Calibri"/>
              </a:rPr>
              <a:t>Se separa del certificado de afiliación activa al Sistema General de Seguridad Social en Salud.</a:t>
            </a:r>
            <a:endParaRPr sz="1200">
              <a:solidFill>
                <a:srgbClr val="20124D"/>
              </a:solidFill>
            </a:endParaRPr>
          </a:p>
        </p:txBody>
      </p:sp>
      <p:sp>
        <p:nvSpPr>
          <p:cNvPr id="352" name="Google Shape;352;p30"/>
          <p:cNvSpPr/>
          <p:nvPr/>
        </p:nvSpPr>
        <p:spPr>
          <a:xfrm>
            <a:off x="50" y="0"/>
            <a:ext cx="9144000" cy="1130100"/>
          </a:xfrm>
          <a:prstGeom prst="rect">
            <a:avLst/>
          </a:prstGeom>
          <a:solidFill>
            <a:srgbClr val="2012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353" name="Google Shape;353;p30"/>
          <p:cNvSpPr txBox="1"/>
          <p:nvPr>
            <p:ph type="title"/>
          </p:nvPr>
        </p:nvSpPr>
        <p:spPr>
          <a:xfrm>
            <a:off x="1352325" y="278750"/>
            <a:ext cx="7559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s" sz="3600">
                <a:solidFill>
                  <a:srgbClr val="F5A700"/>
                </a:solidFill>
                <a:latin typeface="Calibri"/>
                <a:ea typeface="Calibri"/>
                <a:cs typeface="Calibri"/>
                <a:sym typeface="Calibri"/>
              </a:rPr>
              <a:t>Documentos</a:t>
            </a:r>
            <a:r>
              <a:rPr b="1" lang="es" sz="3600">
                <a:solidFill>
                  <a:schemeClr val="lt1"/>
                </a:solidFill>
                <a:latin typeface="Calibri"/>
                <a:ea typeface="Calibri"/>
                <a:cs typeface="Calibri"/>
                <a:sym typeface="Calibri"/>
              </a:rPr>
              <a:t> para la legalización</a:t>
            </a:r>
            <a:endParaRPr b="1" sz="3600">
              <a:solidFill>
                <a:schemeClr val="lt1"/>
              </a:solidFill>
              <a:latin typeface="Calibri"/>
              <a:ea typeface="Calibri"/>
              <a:cs typeface="Calibri"/>
              <a:sym typeface="Calibri"/>
            </a:endParaRPr>
          </a:p>
        </p:txBody>
      </p:sp>
      <p:pic>
        <p:nvPicPr>
          <p:cNvPr id="354" name="Google Shape;354;p30"/>
          <p:cNvPicPr preferRelativeResize="0"/>
          <p:nvPr/>
        </p:nvPicPr>
        <p:blipFill>
          <a:blip r:embed="rId3">
            <a:alphaModFix/>
          </a:blip>
          <a:stretch>
            <a:fillRect/>
          </a:stretch>
        </p:blipFill>
        <p:spPr>
          <a:xfrm>
            <a:off x="6204857" y="4548350"/>
            <a:ext cx="2454743" cy="333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1"/>
          <p:cNvSpPr/>
          <p:nvPr/>
        </p:nvSpPr>
        <p:spPr>
          <a:xfrm>
            <a:off x="50" y="0"/>
            <a:ext cx="9144000" cy="1170300"/>
          </a:xfrm>
          <a:prstGeom prst="rect">
            <a:avLst/>
          </a:prstGeom>
          <a:solidFill>
            <a:srgbClr val="2012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360" name="Google Shape;360;p31"/>
          <p:cNvSpPr txBox="1"/>
          <p:nvPr>
            <p:ph type="title"/>
          </p:nvPr>
        </p:nvSpPr>
        <p:spPr>
          <a:xfrm>
            <a:off x="965200" y="321475"/>
            <a:ext cx="752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s" sz="3000">
                <a:solidFill>
                  <a:srgbClr val="F5A700"/>
                </a:solidFill>
                <a:latin typeface="Calibri"/>
                <a:ea typeface="Calibri"/>
                <a:cs typeface="Calibri"/>
                <a:sym typeface="Calibri"/>
              </a:rPr>
              <a:t>Tiempos para la aceptación</a:t>
            </a:r>
            <a:r>
              <a:rPr b="1" lang="es" sz="3000">
                <a:solidFill>
                  <a:schemeClr val="lt1"/>
                </a:solidFill>
                <a:latin typeface="Calibri"/>
                <a:ea typeface="Calibri"/>
                <a:cs typeface="Calibri"/>
                <a:sym typeface="Calibri"/>
              </a:rPr>
              <a:t> y legalización</a:t>
            </a:r>
            <a:endParaRPr b="1" sz="3000">
              <a:solidFill>
                <a:schemeClr val="lt1"/>
              </a:solidFill>
              <a:latin typeface="Calibri"/>
              <a:ea typeface="Calibri"/>
              <a:cs typeface="Calibri"/>
              <a:sym typeface="Calibri"/>
            </a:endParaRPr>
          </a:p>
        </p:txBody>
      </p:sp>
      <p:sp>
        <p:nvSpPr>
          <p:cNvPr id="361" name="Google Shape;361;p31"/>
          <p:cNvSpPr txBox="1"/>
          <p:nvPr>
            <p:ph type="title"/>
          </p:nvPr>
        </p:nvSpPr>
        <p:spPr>
          <a:xfrm>
            <a:off x="619725" y="1447175"/>
            <a:ext cx="732600" cy="3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s" sz="1258">
                <a:solidFill>
                  <a:schemeClr val="lt1"/>
                </a:solidFill>
                <a:latin typeface="Calibri"/>
                <a:ea typeface="Calibri"/>
                <a:cs typeface="Calibri"/>
                <a:sym typeface="Calibri"/>
              </a:rPr>
              <a:t>2022</a:t>
            </a:r>
            <a:endParaRPr b="1" sz="1258">
              <a:solidFill>
                <a:schemeClr val="lt1"/>
              </a:solidFill>
              <a:latin typeface="Calibri"/>
              <a:ea typeface="Calibri"/>
              <a:cs typeface="Calibri"/>
              <a:sym typeface="Calibri"/>
            </a:endParaRPr>
          </a:p>
        </p:txBody>
      </p:sp>
      <p:sp>
        <p:nvSpPr>
          <p:cNvPr id="362" name="Google Shape;362;p31"/>
          <p:cNvSpPr txBox="1"/>
          <p:nvPr>
            <p:ph type="title"/>
          </p:nvPr>
        </p:nvSpPr>
        <p:spPr>
          <a:xfrm>
            <a:off x="686329" y="1495699"/>
            <a:ext cx="826800" cy="41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s" sz="1258">
                <a:solidFill>
                  <a:schemeClr val="lt1"/>
                </a:solidFill>
                <a:latin typeface="Calibri"/>
                <a:ea typeface="Calibri"/>
                <a:cs typeface="Calibri"/>
                <a:sym typeface="Calibri"/>
              </a:rPr>
              <a:t>2022</a:t>
            </a:r>
            <a:endParaRPr b="1" sz="1258">
              <a:solidFill>
                <a:schemeClr val="lt1"/>
              </a:solidFill>
              <a:latin typeface="Calibri"/>
              <a:ea typeface="Calibri"/>
              <a:cs typeface="Calibri"/>
              <a:sym typeface="Calibri"/>
            </a:endParaRPr>
          </a:p>
        </p:txBody>
      </p:sp>
      <p:sp>
        <p:nvSpPr>
          <p:cNvPr id="363" name="Google Shape;363;p31"/>
          <p:cNvSpPr txBox="1"/>
          <p:nvPr/>
        </p:nvSpPr>
        <p:spPr>
          <a:xfrm>
            <a:off x="721000" y="1201975"/>
            <a:ext cx="7703400" cy="3390000"/>
          </a:xfrm>
          <a:prstGeom prst="rect">
            <a:avLst/>
          </a:prstGeom>
          <a:noFill/>
          <a:ln>
            <a:noFill/>
          </a:ln>
        </p:spPr>
        <p:txBody>
          <a:bodyPr anchorCtr="0" anchor="t" bIns="91425" lIns="91425" spcFirstLastPara="1" rIns="91425" wrap="square" tIns="91425">
            <a:spAutoFit/>
          </a:bodyPr>
          <a:lstStyle/>
          <a:p>
            <a:pPr indent="-228600" lvl="0" marL="457200" rtl="0" algn="l">
              <a:lnSpc>
                <a:spcPct val="100000"/>
              </a:lnSpc>
              <a:spcBef>
                <a:spcPts val="1200"/>
              </a:spcBef>
              <a:spcAft>
                <a:spcPts val="0"/>
              </a:spcAft>
              <a:buClr>
                <a:schemeClr val="dk1"/>
              </a:buClr>
              <a:buSzPts val="1100"/>
              <a:buFont typeface="Arial"/>
              <a:buNone/>
            </a:pPr>
            <a:r>
              <a:rPr b="1" lang="es" sz="2300">
                <a:solidFill>
                  <a:srgbClr val="20124D"/>
                </a:solidFill>
                <a:latin typeface="Calibri"/>
                <a:ea typeface="Calibri"/>
                <a:cs typeface="Calibri"/>
                <a:sym typeface="Calibri"/>
              </a:rPr>
              <a:t>¿Cómo debo aceptar el estímulo?</a:t>
            </a:r>
            <a:endParaRPr b="1" sz="2300">
              <a:solidFill>
                <a:srgbClr val="20124D"/>
              </a:solidFill>
              <a:latin typeface="Calibri"/>
              <a:ea typeface="Calibri"/>
              <a:cs typeface="Calibri"/>
              <a:sym typeface="Calibri"/>
            </a:endParaRPr>
          </a:p>
          <a:p>
            <a:pPr indent="0" lvl="0" marL="230399" rtl="0" algn="just">
              <a:lnSpc>
                <a:spcPct val="115000"/>
              </a:lnSpc>
              <a:spcBef>
                <a:spcPts val="1200"/>
              </a:spcBef>
              <a:spcAft>
                <a:spcPts val="0"/>
              </a:spcAft>
              <a:buClr>
                <a:schemeClr val="dk1"/>
              </a:buClr>
              <a:buSzPts val="1100"/>
              <a:buFont typeface="Arial"/>
              <a:buNone/>
            </a:pPr>
            <a:r>
              <a:rPr lang="es" sz="1300">
                <a:solidFill>
                  <a:srgbClr val="20124D"/>
                </a:solidFill>
                <a:latin typeface="Calibri"/>
                <a:ea typeface="Calibri"/>
                <a:cs typeface="Calibri"/>
                <a:sym typeface="Calibri"/>
              </a:rPr>
              <a:t>Si fuiste seleccionado como ganador de una convocatoria del PDE, a partir de la fecha de envío del correo electrónico de notificación</a:t>
            </a:r>
            <a:r>
              <a:rPr lang="es" sz="1300">
                <a:solidFill>
                  <a:srgbClr val="20124D"/>
                </a:solidFill>
                <a:latin typeface="Calibri"/>
                <a:ea typeface="Calibri"/>
                <a:cs typeface="Calibri"/>
                <a:sym typeface="Calibri"/>
              </a:rPr>
              <a:t> </a:t>
            </a:r>
            <a:r>
              <a:rPr lang="es" sz="1300">
                <a:solidFill>
                  <a:srgbClr val="20124D"/>
                </a:solidFill>
                <a:latin typeface="Calibri"/>
                <a:ea typeface="Calibri"/>
                <a:cs typeface="Calibri"/>
                <a:sym typeface="Calibri"/>
              </a:rPr>
              <a:t>cuentas con </a:t>
            </a:r>
            <a:r>
              <a:rPr b="1" lang="es" sz="1300">
                <a:solidFill>
                  <a:srgbClr val="20124D"/>
                </a:solidFill>
                <a:latin typeface="Calibri"/>
                <a:ea typeface="Calibri"/>
                <a:cs typeface="Calibri"/>
                <a:sym typeface="Calibri"/>
              </a:rPr>
              <a:t>cinco (5) días hábiles</a:t>
            </a:r>
            <a:r>
              <a:rPr lang="es" sz="1300">
                <a:solidFill>
                  <a:srgbClr val="20124D"/>
                </a:solidFill>
                <a:latin typeface="Calibri"/>
                <a:ea typeface="Calibri"/>
                <a:cs typeface="Calibri"/>
                <a:sym typeface="Calibri"/>
              </a:rPr>
              <a:t> para manifestar de forma expresa la aceptación o no del estímulo, al correo de la entidad que ofertó la convocatoria.</a:t>
            </a:r>
            <a:endParaRPr sz="1300">
              <a:solidFill>
                <a:srgbClr val="20124D"/>
              </a:solidFill>
              <a:latin typeface="Calibri"/>
              <a:ea typeface="Calibri"/>
              <a:cs typeface="Calibri"/>
              <a:sym typeface="Calibri"/>
            </a:endParaRPr>
          </a:p>
          <a:p>
            <a:pPr indent="-228600" lvl="0" marL="457200" rtl="0" algn="l">
              <a:lnSpc>
                <a:spcPct val="100000"/>
              </a:lnSpc>
              <a:spcBef>
                <a:spcPts val="1200"/>
              </a:spcBef>
              <a:spcAft>
                <a:spcPts val="0"/>
              </a:spcAft>
              <a:buClr>
                <a:schemeClr val="dk1"/>
              </a:buClr>
              <a:buSzPts val="1100"/>
              <a:buFont typeface="Arial"/>
              <a:buNone/>
            </a:pPr>
            <a:r>
              <a:rPr b="1" lang="es" sz="2300">
                <a:solidFill>
                  <a:srgbClr val="20124D"/>
                </a:solidFill>
                <a:latin typeface="Calibri"/>
                <a:ea typeface="Calibri"/>
                <a:cs typeface="Calibri"/>
                <a:sym typeface="Calibri"/>
              </a:rPr>
              <a:t>¿Cómo se realiza la legalización del estímulo?</a:t>
            </a:r>
            <a:endParaRPr b="1" sz="2300">
              <a:solidFill>
                <a:srgbClr val="20124D"/>
              </a:solidFill>
              <a:latin typeface="Calibri"/>
              <a:ea typeface="Calibri"/>
              <a:cs typeface="Calibri"/>
              <a:sym typeface="Calibri"/>
            </a:endParaRPr>
          </a:p>
          <a:p>
            <a:pPr indent="0" lvl="0" marL="230399" rtl="0" algn="l">
              <a:lnSpc>
                <a:spcPct val="115000"/>
              </a:lnSpc>
              <a:spcBef>
                <a:spcPts val="1200"/>
              </a:spcBef>
              <a:spcAft>
                <a:spcPts val="0"/>
              </a:spcAft>
              <a:buNone/>
            </a:pPr>
            <a:r>
              <a:rPr lang="es" sz="1300">
                <a:solidFill>
                  <a:srgbClr val="20124D"/>
                </a:solidFill>
                <a:latin typeface="Calibri"/>
                <a:ea typeface="Calibri"/>
                <a:cs typeface="Calibri"/>
                <a:sym typeface="Calibri"/>
              </a:rPr>
              <a:t>A partir de la fecha de envío del correo electrónico de notificación cuentas con </a:t>
            </a:r>
            <a:r>
              <a:rPr b="1" lang="es" sz="1300">
                <a:solidFill>
                  <a:srgbClr val="20124D"/>
                </a:solidFill>
                <a:latin typeface="Calibri"/>
                <a:ea typeface="Calibri"/>
                <a:cs typeface="Calibri"/>
                <a:sym typeface="Calibri"/>
              </a:rPr>
              <a:t>diez (10) días hábiles </a:t>
            </a:r>
            <a:r>
              <a:rPr lang="es" sz="1300">
                <a:solidFill>
                  <a:srgbClr val="20124D"/>
                </a:solidFill>
                <a:latin typeface="Calibri"/>
                <a:ea typeface="Calibri"/>
                <a:cs typeface="Calibri"/>
                <a:sym typeface="Calibri"/>
              </a:rPr>
              <a:t>para hacer entrega de los documentos requeridos para la legalización del estímulo.</a:t>
            </a:r>
            <a:endParaRPr sz="1300">
              <a:solidFill>
                <a:srgbClr val="20124D"/>
              </a:solidFill>
              <a:latin typeface="Calibri"/>
              <a:ea typeface="Calibri"/>
              <a:cs typeface="Calibri"/>
              <a:sym typeface="Calibri"/>
            </a:endParaRPr>
          </a:p>
          <a:p>
            <a:pPr indent="0" lvl="0" marL="230399" rtl="0" algn="l">
              <a:lnSpc>
                <a:spcPct val="115000"/>
              </a:lnSpc>
              <a:spcBef>
                <a:spcPts val="1200"/>
              </a:spcBef>
              <a:spcAft>
                <a:spcPts val="0"/>
              </a:spcAft>
              <a:buNone/>
            </a:pPr>
            <a:r>
              <a:rPr b="1" lang="es" sz="1600">
                <a:solidFill>
                  <a:srgbClr val="20124D"/>
                </a:solidFill>
                <a:latin typeface="Calibri"/>
                <a:ea typeface="Calibri"/>
                <a:cs typeface="Calibri"/>
                <a:sym typeface="Calibri"/>
              </a:rPr>
              <a:t>Nota:</a:t>
            </a:r>
            <a:r>
              <a:rPr b="1" lang="es" sz="1700">
                <a:solidFill>
                  <a:srgbClr val="FF0000"/>
                </a:solidFill>
                <a:highlight>
                  <a:srgbClr val="FFFFFF"/>
                </a:highlight>
                <a:latin typeface="Calibri"/>
                <a:ea typeface="Calibri"/>
                <a:cs typeface="Calibri"/>
                <a:sym typeface="Calibri"/>
              </a:rPr>
              <a:t>  </a:t>
            </a:r>
            <a:r>
              <a:rPr lang="es" sz="1300">
                <a:solidFill>
                  <a:srgbClr val="FF0000"/>
                </a:solidFill>
                <a:highlight>
                  <a:srgbClr val="FFFFFF"/>
                </a:highlight>
                <a:latin typeface="Calibri"/>
                <a:ea typeface="Calibri"/>
                <a:cs typeface="Calibri"/>
                <a:sym typeface="Calibri"/>
              </a:rPr>
              <a:t>Se propone que se cuenten los días a partir del envío de la notificación</a:t>
            </a:r>
            <a:r>
              <a:rPr lang="es" sz="1300">
                <a:solidFill>
                  <a:srgbClr val="FF0000"/>
                </a:solidFill>
                <a:highlight>
                  <a:srgbClr val="FFFFFF"/>
                </a:highlight>
                <a:latin typeface="Calibri"/>
                <a:ea typeface="Calibri"/>
                <a:cs typeface="Calibri"/>
                <a:sym typeface="Calibri"/>
              </a:rPr>
              <a:t> y que se pueda notificar y aceptar a través de SICON a ganadores y expertos (desde SICON se podrá descargar dicha aceptación). </a:t>
            </a:r>
            <a:r>
              <a:rPr lang="es" sz="1300">
                <a:solidFill>
                  <a:srgbClr val="FF0000"/>
                </a:solidFill>
                <a:highlight>
                  <a:schemeClr val="lt1"/>
                </a:highlight>
                <a:latin typeface="Calibri"/>
                <a:ea typeface="Calibri"/>
                <a:cs typeface="Calibri"/>
                <a:sym typeface="Calibri"/>
              </a:rPr>
              <a:t>Para revisión del Comité jurídico</a:t>
            </a:r>
            <a:endParaRPr sz="1300">
              <a:solidFill>
                <a:srgbClr val="FF0000"/>
              </a:solidFill>
              <a:highlight>
                <a:srgbClr val="FFFFFF"/>
              </a:highlight>
              <a:latin typeface="Calibri"/>
              <a:ea typeface="Calibri"/>
              <a:cs typeface="Calibri"/>
              <a:sym typeface="Calibri"/>
            </a:endParaRPr>
          </a:p>
        </p:txBody>
      </p:sp>
      <p:pic>
        <p:nvPicPr>
          <p:cNvPr id="364" name="Google Shape;364;p31"/>
          <p:cNvPicPr preferRelativeResize="0"/>
          <p:nvPr/>
        </p:nvPicPr>
        <p:blipFill>
          <a:blip r:embed="rId3">
            <a:alphaModFix/>
          </a:blip>
          <a:stretch>
            <a:fillRect/>
          </a:stretch>
        </p:blipFill>
        <p:spPr>
          <a:xfrm>
            <a:off x="6204857" y="4548350"/>
            <a:ext cx="2454743" cy="33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p:nvPr/>
        </p:nvSpPr>
        <p:spPr>
          <a:xfrm>
            <a:off x="25950" y="-8275"/>
            <a:ext cx="9118200" cy="1865100"/>
          </a:xfrm>
          <a:prstGeom prst="rect">
            <a:avLst/>
          </a:prstGeom>
          <a:solidFill>
            <a:srgbClr val="3822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nvSpPr>
        <p:spPr>
          <a:xfrm>
            <a:off x="2980950" y="1959413"/>
            <a:ext cx="41433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2700">
                <a:solidFill>
                  <a:srgbClr val="382263"/>
                </a:solidFill>
                <a:latin typeface="Calibri"/>
                <a:ea typeface="Calibri"/>
                <a:cs typeface="Calibri"/>
                <a:sym typeface="Calibri"/>
              </a:rPr>
              <a:t>Agenda:</a:t>
            </a:r>
            <a:endParaRPr b="1" sz="3100">
              <a:solidFill>
                <a:srgbClr val="382263"/>
              </a:solidFill>
              <a:latin typeface="Calibri"/>
              <a:ea typeface="Calibri"/>
              <a:cs typeface="Calibri"/>
              <a:sym typeface="Calibri"/>
            </a:endParaRPr>
          </a:p>
        </p:txBody>
      </p:sp>
      <p:sp>
        <p:nvSpPr>
          <p:cNvPr id="63" name="Google Shape;63;p14"/>
          <p:cNvSpPr txBox="1"/>
          <p:nvPr/>
        </p:nvSpPr>
        <p:spPr>
          <a:xfrm>
            <a:off x="2940050" y="2476100"/>
            <a:ext cx="6022200" cy="15177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CC0000"/>
              </a:buClr>
              <a:buSzPts val="1300"/>
              <a:buFont typeface="Calibri"/>
              <a:buAutoNum type="arabicPeriod"/>
            </a:pPr>
            <a:r>
              <a:rPr lang="es" sz="1300">
                <a:solidFill>
                  <a:srgbClr val="434343"/>
                </a:solidFill>
                <a:latin typeface="Calibri"/>
                <a:ea typeface="Calibri"/>
                <a:cs typeface="Calibri"/>
                <a:sym typeface="Calibri"/>
              </a:rPr>
              <a:t>Presentación Condiciones Generales de Participación  </a:t>
            </a:r>
            <a:r>
              <a:rPr b="1" lang="es" sz="1300">
                <a:solidFill>
                  <a:srgbClr val="491F6A"/>
                </a:solidFill>
                <a:latin typeface="Calibri"/>
                <a:ea typeface="Calibri"/>
                <a:cs typeface="Calibri"/>
                <a:sym typeface="Calibri"/>
              </a:rPr>
              <a:t>Programa Distrital de Estímulos 2023</a:t>
            </a:r>
            <a:endParaRPr b="1" sz="1300">
              <a:solidFill>
                <a:srgbClr val="491F6A"/>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600">
              <a:solidFill>
                <a:srgbClr val="491F6A"/>
              </a:solidFill>
              <a:latin typeface="Calibri"/>
              <a:ea typeface="Calibri"/>
              <a:cs typeface="Calibri"/>
              <a:sym typeface="Calibri"/>
            </a:endParaRPr>
          </a:p>
          <a:p>
            <a:pPr indent="-311150" lvl="0" marL="457200" rtl="0" algn="l">
              <a:lnSpc>
                <a:spcPct val="115000"/>
              </a:lnSpc>
              <a:spcBef>
                <a:spcPts val="0"/>
              </a:spcBef>
              <a:spcAft>
                <a:spcPts val="0"/>
              </a:spcAft>
              <a:buClr>
                <a:srgbClr val="CC0000"/>
              </a:buClr>
              <a:buSzPts val="1300"/>
              <a:buFont typeface="Calibri"/>
              <a:buAutoNum type="arabicPeriod"/>
            </a:pPr>
            <a:r>
              <a:rPr lang="es" sz="1300">
                <a:solidFill>
                  <a:srgbClr val="434343"/>
                </a:solidFill>
                <a:latin typeface="Calibri"/>
                <a:ea typeface="Calibri"/>
                <a:cs typeface="Calibri"/>
                <a:sym typeface="Calibri"/>
              </a:rPr>
              <a:t>Presentación Condiciones de Participación  </a:t>
            </a:r>
            <a:r>
              <a:rPr b="1" lang="es" sz="1300">
                <a:solidFill>
                  <a:srgbClr val="491F6A"/>
                </a:solidFill>
                <a:latin typeface="Calibri"/>
                <a:ea typeface="Calibri"/>
                <a:cs typeface="Calibri"/>
                <a:sym typeface="Calibri"/>
              </a:rPr>
              <a:t>Banco de Expertos para el Sector Cultura 2023</a:t>
            </a:r>
            <a:endParaRPr b="1" sz="1300">
              <a:solidFill>
                <a:srgbClr val="491F6A"/>
              </a:solidFill>
              <a:latin typeface="Calibri"/>
              <a:ea typeface="Calibri"/>
              <a:cs typeface="Calibri"/>
              <a:sym typeface="Calibri"/>
            </a:endParaRPr>
          </a:p>
          <a:p>
            <a:pPr indent="0" lvl="0" marL="0" rtl="0" algn="l">
              <a:lnSpc>
                <a:spcPct val="115000"/>
              </a:lnSpc>
              <a:spcBef>
                <a:spcPts val="0"/>
              </a:spcBef>
              <a:spcAft>
                <a:spcPts val="0"/>
              </a:spcAft>
              <a:buNone/>
            </a:pPr>
            <a:r>
              <a:t/>
            </a:r>
            <a:endParaRPr sz="600">
              <a:solidFill>
                <a:srgbClr val="434343"/>
              </a:solidFill>
              <a:latin typeface="Calibri"/>
              <a:ea typeface="Calibri"/>
              <a:cs typeface="Calibri"/>
              <a:sym typeface="Calibri"/>
            </a:endParaRPr>
          </a:p>
          <a:p>
            <a:pPr indent="-311150" lvl="0" marL="457200" rtl="0" algn="l">
              <a:lnSpc>
                <a:spcPct val="115000"/>
              </a:lnSpc>
              <a:spcBef>
                <a:spcPts val="0"/>
              </a:spcBef>
              <a:spcAft>
                <a:spcPts val="0"/>
              </a:spcAft>
              <a:buClr>
                <a:srgbClr val="CC0000"/>
              </a:buClr>
              <a:buSzPts val="1300"/>
              <a:buFont typeface="Calibri"/>
              <a:buAutoNum type="arabicPeriod"/>
            </a:pPr>
            <a:r>
              <a:rPr lang="es" sz="1300">
                <a:solidFill>
                  <a:srgbClr val="434343"/>
                </a:solidFill>
                <a:latin typeface="Calibri"/>
                <a:ea typeface="Calibri"/>
                <a:cs typeface="Calibri"/>
                <a:sym typeface="Calibri"/>
              </a:rPr>
              <a:t>Varios</a:t>
            </a:r>
            <a:endParaRPr sz="1300">
              <a:solidFill>
                <a:srgbClr val="434343"/>
              </a:solidFill>
              <a:latin typeface="Calibri"/>
              <a:ea typeface="Calibri"/>
              <a:cs typeface="Calibri"/>
              <a:sym typeface="Calibri"/>
            </a:endParaRPr>
          </a:p>
        </p:txBody>
      </p:sp>
      <p:sp>
        <p:nvSpPr>
          <p:cNvPr id="64" name="Google Shape;64;p14"/>
          <p:cNvSpPr txBox="1"/>
          <p:nvPr/>
        </p:nvSpPr>
        <p:spPr>
          <a:xfrm>
            <a:off x="2940050" y="419075"/>
            <a:ext cx="51726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000">
                <a:solidFill>
                  <a:schemeClr val="lt1"/>
                </a:solidFill>
                <a:latin typeface="Calibri"/>
                <a:ea typeface="Calibri"/>
                <a:cs typeface="Calibri"/>
                <a:sym typeface="Calibri"/>
              </a:rPr>
              <a:t>Comité Jurídico </a:t>
            </a:r>
            <a:endParaRPr b="1" sz="4000">
              <a:solidFill>
                <a:schemeClr val="lt1"/>
              </a:solidFill>
              <a:latin typeface="Calibri"/>
              <a:ea typeface="Calibri"/>
              <a:cs typeface="Calibri"/>
              <a:sym typeface="Calibri"/>
            </a:endParaRPr>
          </a:p>
          <a:p>
            <a:pPr indent="0" lvl="0" marL="0" rtl="0" algn="l">
              <a:spcBef>
                <a:spcPts val="0"/>
              </a:spcBef>
              <a:spcAft>
                <a:spcPts val="0"/>
              </a:spcAft>
              <a:buNone/>
            </a:pPr>
            <a:r>
              <a:rPr b="1" lang="es" sz="2800">
                <a:solidFill>
                  <a:srgbClr val="F5A700"/>
                </a:solidFill>
                <a:latin typeface="Calibri"/>
                <a:ea typeface="Calibri"/>
                <a:cs typeface="Calibri"/>
                <a:sym typeface="Calibri"/>
              </a:rPr>
              <a:t>19 de diciembre 2022</a:t>
            </a:r>
            <a:endParaRPr b="1" sz="2800">
              <a:solidFill>
                <a:srgbClr val="F5A700"/>
              </a:solidFill>
              <a:latin typeface="Calibri"/>
              <a:ea typeface="Calibri"/>
              <a:cs typeface="Calibri"/>
              <a:sym typeface="Calibri"/>
            </a:endParaRPr>
          </a:p>
        </p:txBody>
      </p:sp>
      <p:sp>
        <p:nvSpPr>
          <p:cNvPr id="65" name="Google Shape;65;p14"/>
          <p:cNvSpPr/>
          <p:nvPr/>
        </p:nvSpPr>
        <p:spPr>
          <a:xfrm flipH="1" rot="10800000">
            <a:off x="3150" y="-8275"/>
            <a:ext cx="2994900" cy="3006300"/>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6" name="Google Shape;66;p14"/>
          <p:cNvPicPr preferRelativeResize="0"/>
          <p:nvPr/>
        </p:nvPicPr>
        <p:blipFill rotWithShape="1">
          <a:blip r:embed="rId3">
            <a:alphaModFix/>
          </a:blip>
          <a:srcRect b="0" l="11615" r="-2714" t="0"/>
          <a:stretch/>
        </p:blipFill>
        <p:spPr>
          <a:xfrm>
            <a:off x="0" y="0"/>
            <a:ext cx="2607975" cy="5143501"/>
          </a:xfrm>
          <a:prstGeom prst="rect">
            <a:avLst/>
          </a:prstGeom>
          <a:noFill/>
          <a:ln>
            <a:noFill/>
          </a:ln>
        </p:spPr>
      </p:pic>
      <p:pic>
        <p:nvPicPr>
          <p:cNvPr id="67" name="Google Shape;67;p14"/>
          <p:cNvPicPr preferRelativeResize="0"/>
          <p:nvPr/>
        </p:nvPicPr>
        <p:blipFill>
          <a:blip r:embed="rId4">
            <a:alphaModFix/>
          </a:blip>
          <a:stretch>
            <a:fillRect/>
          </a:stretch>
        </p:blipFill>
        <p:spPr>
          <a:xfrm>
            <a:off x="7671310" y="400325"/>
            <a:ext cx="1058240" cy="1304100"/>
          </a:xfrm>
          <a:prstGeom prst="rect">
            <a:avLst/>
          </a:prstGeom>
          <a:noFill/>
          <a:ln>
            <a:noFill/>
          </a:ln>
        </p:spPr>
      </p:pic>
      <p:pic>
        <p:nvPicPr>
          <p:cNvPr id="68" name="Google Shape;68;p14"/>
          <p:cNvPicPr preferRelativeResize="0"/>
          <p:nvPr/>
        </p:nvPicPr>
        <p:blipFill>
          <a:blip r:embed="rId5">
            <a:alphaModFix/>
          </a:blip>
          <a:stretch>
            <a:fillRect/>
          </a:stretch>
        </p:blipFill>
        <p:spPr>
          <a:xfrm>
            <a:off x="6204857" y="4548350"/>
            <a:ext cx="2454743" cy="33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2"/>
          <p:cNvSpPr txBox="1"/>
          <p:nvPr>
            <p:ph type="ctrTitle"/>
          </p:nvPr>
        </p:nvSpPr>
        <p:spPr>
          <a:xfrm>
            <a:off x="2598025" y="1557100"/>
            <a:ext cx="5952600" cy="1661400"/>
          </a:xfrm>
          <a:prstGeom prst="rect">
            <a:avLst/>
          </a:prstGeom>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None/>
            </a:pPr>
            <a:r>
              <a:t/>
            </a:r>
            <a:endParaRPr b="1" sz="4200">
              <a:solidFill>
                <a:srgbClr val="491F6A"/>
              </a:solidFill>
              <a:latin typeface="Calibri"/>
              <a:ea typeface="Calibri"/>
              <a:cs typeface="Calibri"/>
              <a:sym typeface="Calibri"/>
            </a:endParaRPr>
          </a:p>
          <a:p>
            <a:pPr indent="0" lvl="0" marL="0" rtl="0" algn="ctr">
              <a:lnSpc>
                <a:spcPct val="100000"/>
              </a:lnSpc>
              <a:spcBef>
                <a:spcPts val="0"/>
              </a:spcBef>
              <a:spcAft>
                <a:spcPts val="0"/>
              </a:spcAft>
              <a:buNone/>
            </a:pPr>
            <a:r>
              <a:rPr b="1" lang="es" sz="3755">
                <a:solidFill>
                  <a:srgbClr val="491F6A"/>
                </a:solidFill>
                <a:latin typeface="Calibri"/>
                <a:ea typeface="Calibri"/>
                <a:cs typeface="Calibri"/>
                <a:sym typeface="Calibri"/>
              </a:rPr>
              <a:t> </a:t>
            </a:r>
            <a:endParaRPr b="1" sz="3755">
              <a:solidFill>
                <a:srgbClr val="491F6A"/>
              </a:solidFill>
              <a:latin typeface="Calibri"/>
              <a:ea typeface="Calibri"/>
              <a:cs typeface="Calibri"/>
              <a:sym typeface="Calibri"/>
            </a:endParaRPr>
          </a:p>
          <a:p>
            <a:pPr indent="0" lvl="0" marL="0" rtl="0" algn="l">
              <a:lnSpc>
                <a:spcPct val="100000"/>
              </a:lnSpc>
              <a:spcBef>
                <a:spcPts val="0"/>
              </a:spcBef>
              <a:spcAft>
                <a:spcPts val="0"/>
              </a:spcAft>
              <a:buNone/>
            </a:pPr>
            <a:r>
              <a:rPr b="1" lang="es" sz="5200">
                <a:solidFill>
                  <a:srgbClr val="382263"/>
                </a:solidFill>
                <a:latin typeface="Calibri"/>
                <a:ea typeface="Calibri"/>
                <a:cs typeface="Calibri"/>
                <a:sym typeface="Calibri"/>
              </a:rPr>
              <a:t>Banco de expertos </a:t>
            </a:r>
            <a:endParaRPr b="1" sz="5200">
              <a:solidFill>
                <a:srgbClr val="382263"/>
              </a:solidFill>
              <a:latin typeface="Calibri"/>
              <a:ea typeface="Calibri"/>
              <a:cs typeface="Calibri"/>
              <a:sym typeface="Calibri"/>
            </a:endParaRPr>
          </a:p>
          <a:p>
            <a:pPr indent="0" lvl="0" marL="0" rtl="0" algn="l">
              <a:lnSpc>
                <a:spcPct val="100000"/>
              </a:lnSpc>
              <a:spcBef>
                <a:spcPts val="0"/>
              </a:spcBef>
              <a:spcAft>
                <a:spcPts val="0"/>
              </a:spcAft>
              <a:buNone/>
            </a:pPr>
            <a:r>
              <a:rPr b="1" lang="es" sz="3755">
                <a:solidFill>
                  <a:srgbClr val="382263"/>
                </a:solidFill>
                <a:latin typeface="Calibri"/>
                <a:ea typeface="Calibri"/>
                <a:cs typeface="Calibri"/>
                <a:sym typeface="Calibri"/>
              </a:rPr>
              <a:t>para el sector Cultura</a:t>
            </a:r>
            <a:endParaRPr b="1" sz="3755">
              <a:solidFill>
                <a:srgbClr val="382263"/>
              </a:solidFill>
              <a:latin typeface="Calibri"/>
              <a:ea typeface="Calibri"/>
              <a:cs typeface="Calibri"/>
              <a:sym typeface="Calibri"/>
            </a:endParaRPr>
          </a:p>
          <a:p>
            <a:pPr indent="0" lvl="0" marL="0" rtl="0" algn="ctr">
              <a:lnSpc>
                <a:spcPct val="100000"/>
              </a:lnSpc>
              <a:spcBef>
                <a:spcPts val="0"/>
              </a:spcBef>
              <a:spcAft>
                <a:spcPts val="0"/>
              </a:spcAft>
              <a:buNone/>
            </a:pPr>
            <a:r>
              <a:t/>
            </a:r>
            <a:endParaRPr b="1" sz="2755">
              <a:solidFill>
                <a:srgbClr val="491F6A"/>
              </a:solidFill>
              <a:latin typeface="Calibri"/>
              <a:ea typeface="Calibri"/>
              <a:cs typeface="Calibri"/>
              <a:sym typeface="Calibri"/>
            </a:endParaRPr>
          </a:p>
        </p:txBody>
      </p:sp>
      <p:sp>
        <p:nvSpPr>
          <p:cNvPr id="370" name="Google Shape;370;p32"/>
          <p:cNvSpPr/>
          <p:nvPr/>
        </p:nvSpPr>
        <p:spPr>
          <a:xfrm flipH="1" rot="10800000">
            <a:off x="3150" y="-8275"/>
            <a:ext cx="2994900" cy="3006300"/>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1" name="Google Shape;371;p32"/>
          <p:cNvPicPr preferRelativeResize="0"/>
          <p:nvPr/>
        </p:nvPicPr>
        <p:blipFill rotWithShape="1">
          <a:blip r:embed="rId3">
            <a:alphaModFix/>
          </a:blip>
          <a:srcRect b="0" l="11615" r="-2714" t="0"/>
          <a:stretch/>
        </p:blipFill>
        <p:spPr>
          <a:xfrm>
            <a:off x="-9950" y="0"/>
            <a:ext cx="2607975" cy="5143501"/>
          </a:xfrm>
          <a:prstGeom prst="rect">
            <a:avLst/>
          </a:prstGeom>
          <a:noFill/>
          <a:ln>
            <a:noFill/>
          </a:ln>
        </p:spPr>
      </p:pic>
      <p:pic>
        <p:nvPicPr>
          <p:cNvPr id="372" name="Google Shape;372;p32"/>
          <p:cNvPicPr preferRelativeResize="0"/>
          <p:nvPr/>
        </p:nvPicPr>
        <p:blipFill>
          <a:blip r:embed="rId4">
            <a:alphaModFix/>
          </a:blip>
          <a:stretch>
            <a:fillRect/>
          </a:stretch>
        </p:blipFill>
        <p:spPr>
          <a:xfrm>
            <a:off x="6204857" y="4548350"/>
            <a:ext cx="2454743" cy="333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3"/>
          <p:cNvSpPr/>
          <p:nvPr/>
        </p:nvSpPr>
        <p:spPr>
          <a:xfrm>
            <a:off x="3770400" y="1854750"/>
            <a:ext cx="909300" cy="1129200"/>
          </a:xfrm>
          <a:prstGeom prst="rightArrow">
            <a:avLst>
              <a:gd fmla="val 5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
          <p:cNvSpPr/>
          <p:nvPr/>
        </p:nvSpPr>
        <p:spPr>
          <a:xfrm>
            <a:off x="-52900" y="-8275"/>
            <a:ext cx="4275000" cy="5143500"/>
          </a:xfrm>
          <a:prstGeom prst="rect">
            <a:avLst/>
          </a:prstGeom>
          <a:solidFill>
            <a:srgbClr val="3822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 name="Google Shape;379;p33"/>
          <p:cNvSpPr/>
          <p:nvPr/>
        </p:nvSpPr>
        <p:spPr>
          <a:xfrm rot="-5400000">
            <a:off x="523875" y="1449900"/>
            <a:ext cx="95400" cy="85800"/>
          </a:xfrm>
          <a:prstGeom prst="rtTriangle">
            <a:avLst/>
          </a:prstGeom>
          <a:solidFill>
            <a:srgbClr val="F5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 name="Google Shape;380;p33"/>
          <p:cNvSpPr/>
          <p:nvPr/>
        </p:nvSpPr>
        <p:spPr>
          <a:xfrm rot="-5400000">
            <a:off x="523875" y="2096350"/>
            <a:ext cx="95400" cy="85800"/>
          </a:xfrm>
          <a:prstGeom prst="rtTriangle">
            <a:avLst/>
          </a:prstGeom>
          <a:solidFill>
            <a:srgbClr val="F5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 name="Google Shape;381;p33"/>
          <p:cNvSpPr/>
          <p:nvPr/>
        </p:nvSpPr>
        <p:spPr>
          <a:xfrm rot="-5400000">
            <a:off x="523875" y="2786688"/>
            <a:ext cx="95400" cy="85800"/>
          </a:xfrm>
          <a:prstGeom prst="rtTriangle">
            <a:avLst/>
          </a:prstGeom>
          <a:solidFill>
            <a:srgbClr val="F5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 name="Google Shape;382;p33"/>
          <p:cNvSpPr/>
          <p:nvPr/>
        </p:nvSpPr>
        <p:spPr>
          <a:xfrm rot="-5400000">
            <a:off x="523875" y="3193025"/>
            <a:ext cx="95400" cy="85800"/>
          </a:xfrm>
          <a:prstGeom prst="rtTriangle">
            <a:avLst/>
          </a:prstGeom>
          <a:solidFill>
            <a:srgbClr val="F5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 name="Google Shape;383;p33"/>
          <p:cNvSpPr/>
          <p:nvPr/>
        </p:nvSpPr>
        <p:spPr>
          <a:xfrm rot="-5400000">
            <a:off x="5031825" y="1373700"/>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384" name="Google Shape;384;p33"/>
          <p:cNvSpPr/>
          <p:nvPr/>
        </p:nvSpPr>
        <p:spPr>
          <a:xfrm rot="-5400000">
            <a:off x="5036475" y="2287150"/>
            <a:ext cx="95400" cy="951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385" name="Google Shape;385;p33"/>
          <p:cNvSpPr/>
          <p:nvPr/>
        </p:nvSpPr>
        <p:spPr>
          <a:xfrm rot="-5400000">
            <a:off x="5036475" y="2966351"/>
            <a:ext cx="95400" cy="951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386" name="Google Shape;386;p33"/>
          <p:cNvSpPr/>
          <p:nvPr/>
        </p:nvSpPr>
        <p:spPr>
          <a:xfrm rot="-5400000">
            <a:off x="5058466" y="3622116"/>
            <a:ext cx="95400" cy="951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387" name="Google Shape;387;p33"/>
          <p:cNvSpPr txBox="1"/>
          <p:nvPr/>
        </p:nvSpPr>
        <p:spPr>
          <a:xfrm>
            <a:off x="452475" y="643200"/>
            <a:ext cx="3649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200">
                <a:solidFill>
                  <a:srgbClr val="F5A700"/>
                </a:solidFill>
                <a:latin typeface="Calibri"/>
                <a:ea typeface="Calibri"/>
                <a:cs typeface="Calibri"/>
                <a:sym typeface="Calibri"/>
              </a:rPr>
              <a:t>Necesidades identificadas</a:t>
            </a:r>
            <a:endParaRPr b="1" sz="2200">
              <a:solidFill>
                <a:srgbClr val="F5A700"/>
              </a:solidFill>
              <a:latin typeface="Calibri"/>
              <a:ea typeface="Calibri"/>
              <a:cs typeface="Calibri"/>
              <a:sym typeface="Calibri"/>
            </a:endParaRPr>
          </a:p>
        </p:txBody>
      </p:sp>
      <p:sp>
        <p:nvSpPr>
          <p:cNvPr id="388" name="Google Shape;388;p33"/>
          <p:cNvSpPr txBox="1"/>
          <p:nvPr/>
        </p:nvSpPr>
        <p:spPr>
          <a:xfrm>
            <a:off x="4981000" y="643200"/>
            <a:ext cx="2586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200">
                <a:solidFill>
                  <a:srgbClr val="F5A700"/>
                </a:solidFill>
                <a:latin typeface="Calibri"/>
                <a:ea typeface="Calibri"/>
                <a:cs typeface="Calibri"/>
                <a:sym typeface="Calibri"/>
              </a:rPr>
              <a:t>Ajuste realizado </a:t>
            </a:r>
            <a:endParaRPr b="1" sz="2200">
              <a:solidFill>
                <a:srgbClr val="F5A700"/>
              </a:solidFill>
              <a:latin typeface="Calibri"/>
              <a:ea typeface="Calibri"/>
              <a:cs typeface="Calibri"/>
              <a:sym typeface="Calibri"/>
            </a:endParaRPr>
          </a:p>
        </p:txBody>
      </p:sp>
      <p:sp>
        <p:nvSpPr>
          <p:cNvPr id="389" name="Google Shape;389;p33"/>
          <p:cNvSpPr txBox="1"/>
          <p:nvPr/>
        </p:nvSpPr>
        <p:spPr>
          <a:xfrm>
            <a:off x="799875" y="1922125"/>
            <a:ext cx="2895300" cy="7389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Clr>
                <a:schemeClr val="dk1"/>
              </a:buClr>
              <a:buSzPts val="1100"/>
              <a:buFont typeface="Arial"/>
              <a:buNone/>
            </a:pPr>
            <a:r>
              <a:rPr lang="es" sz="1200">
                <a:solidFill>
                  <a:schemeClr val="lt1"/>
                </a:solidFill>
                <a:latin typeface="Calibri"/>
                <a:ea typeface="Calibri"/>
                <a:cs typeface="Calibri"/>
                <a:sym typeface="Calibri"/>
              </a:rPr>
              <a:t>Ampliar la participación de expertos de disciplinas distintas a las relacionadas con el arte, la cultura y el patrimonio.</a:t>
            </a:r>
            <a:endParaRPr sz="1600">
              <a:solidFill>
                <a:schemeClr val="lt1"/>
              </a:solidFill>
              <a:latin typeface="Calibri"/>
              <a:ea typeface="Calibri"/>
              <a:cs typeface="Calibri"/>
              <a:sym typeface="Calibri"/>
            </a:endParaRPr>
          </a:p>
        </p:txBody>
      </p:sp>
      <p:sp>
        <p:nvSpPr>
          <p:cNvPr id="390" name="Google Shape;390;p33"/>
          <p:cNvSpPr txBox="1"/>
          <p:nvPr/>
        </p:nvSpPr>
        <p:spPr>
          <a:xfrm>
            <a:off x="766875" y="1292700"/>
            <a:ext cx="28953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sz="1200">
                <a:solidFill>
                  <a:schemeClr val="lt1"/>
                </a:solidFill>
                <a:latin typeface="Calibri"/>
                <a:ea typeface="Calibri"/>
                <a:cs typeface="Calibri"/>
                <a:sym typeface="Calibri"/>
              </a:rPr>
              <a:t>Facilitar la comprensión del contenido técnico y jurídico del documento.</a:t>
            </a:r>
            <a:endParaRPr sz="1600">
              <a:solidFill>
                <a:schemeClr val="lt1"/>
              </a:solidFill>
            </a:endParaRPr>
          </a:p>
        </p:txBody>
      </p:sp>
      <p:sp>
        <p:nvSpPr>
          <p:cNvPr id="391" name="Google Shape;391;p33"/>
          <p:cNvSpPr txBox="1"/>
          <p:nvPr/>
        </p:nvSpPr>
        <p:spPr>
          <a:xfrm>
            <a:off x="808575" y="2667350"/>
            <a:ext cx="2895300" cy="369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600"/>
              </a:spcAft>
              <a:buNone/>
            </a:pPr>
            <a:r>
              <a:rPr lang="es" sz="1200">
                <a:solidFill>
                  <a:schemeClr val="lt1"/>
                </a:solidFill>
                <a:latin typeface="Calibri"/>
                <a:ea typeface="Calibri"/>
                <a:cs typeface="Calibri"/>
                <a:sym typeface="Calibri"/>
              </a:rPr>
              <a:t>Vincular otros procesos de fomento.</a:t>
            </a:r>
            <a:endParaRPr sz="1200">
              <a:solidFill>
                <a:schemeClr val="lt1"/>
              </a:solidFill>
              <a:latin typeface="Calibri"/>
              <a:ea typeface="Calibri"/>
              <a:cs typeface="Calibri"/>
              <a:sym typeface="Calibri"/>
            </a:endParaRPr>
          </a:p>
        </p:txBody>
      </p:sp>
      <p:sp>
        <p:nvSpPr>
          <p:cNvPr id="392" name="Google Shape;392;p33"/>
          <p:cNvSpPr txBox="1"/>
          <p:nvPr/>
        </p:nvSpPr>
        <p:spPr>
          <a:xfrm>
            <a:off x="799875" y="3067025"/>
            <a:ext cx="2895300" cy="73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600"/>
              </a:spcAft>
              <a:buNone/>
            </a:pPr>
            <a:r>
              <a:rPr lang="es" sz="1200">
                <a:solidFill>
                  <a:schemeClr val="lt1"/>
                </a:solidFill>
                <a:latin typeface="Calibri"/>
                <a:ea typeface="Calibri"/>
                <a:cs typeface="Calibri"/>
                <a:sym typeface="Calibri"/>
              </a:rPr>
              <a:t>Vincular expertos en los procesos de acompañamiento a la formulación o ejecución de propuestas.  </a:t>
            </a:r>
            <a:endParaRPr sz="1200">
              <a:solidFill>
                <a:schemeClr val="lt1"/>
              </a:solidFill>
              <a:latin typeface="Calibri"/>
              <a:ea typeface="Calibri"/>
              <a:cs typeface="Calibri"/>
              <a:sym typeface="Calibri"/>
            </a:endParaRPr>
          </a:p>
        </p:txBody>
      </p:sp>
      <p:sp>
        <p:nvSpPr>
          <p:cNvPr id="393" name="Google Shape;393;p33"/>
          <p:cNvSpPr txBox="1"/>
          <p:nvPr/>
        </p:nvSpPr>
        <p:spPr>
          <a:xfrm>
            <a:off x="5303400" y="1178775"/>
            <a:ext cx="2895300" cy="9234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es" sz="1200">
                <a:solidFill>
                  <a:srgbClr val="20124D"/>
                </a:solidFill>
                <a:latin typeface="Calibri"/>
                <a:ea typeface="Calibri"/>
                <a:cs typeface="Calibri"/>
                <a:sym typeface="Calibri"/>
              </a:rPr>
              <a:t>Se reestructura el documento por fases en función del proceso de participación y selección en el Banco de expertos para el sector cultura y  se ajustó tono y lenguaje</a:t>
            </a:r>
            <a:endParaRPr sz="1200">
              <a:solidFill>
                <a:srgbClr val="20124D"/>
              </a:solidFill>
              <a:latin typeface="Calibri"/>
              <a:ea typeface="Calibri"/>
              <a:cs typeface="Calibri"/>
              <a:sym typeface="Calibri"/>
            </a:endParaRPr>
          </a:p>
        </p:txBody>
      </p:sp>
      <p:sp>
        <p:nvSpPr>
          <p:cNvPr id="394" name="Google Shape;394;p33"/>
          <p:cNvSpPr txBox="1"/>
          <p:nvPr/>
        </p:nvSpPr>
        <p:spPr>
          <a:xfrm>
            <a:off x="5329200" y="2102400"/>
            <a:ext cx="2895300" cy="7389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es" sz="1200">
                <a:solidFill>
                  <a:srgbClr val="20124D"/>
                </a:solidFill>
                <a:latin typeface="Calibri"/>
                <a:ea typeface="Calibri"/>
                <a:cs typeface="Calibri"/>
                <a:sym typeface="Calibri"/>
              </a:rPr>
              <a:t>Se amplia experiencia en la definición de los perfiles de los expertos, para otros campos de conocimiento. </a:t>
            </a:r>
            <a:endParaRPr sz="1200">
              <a:solidFill>
                <a:srgbClr val="20124D"/>
              </a:solidFill>
            </a:endParaRPr>
          </a:p>
        </p:txBody>
      </p:sp>
      <p:sp>
        <p:nvSpPr>
          <p:cNvPr id="395" name="Google Shape;395;p33"/>
          <p:cNvSpPr txBox="1"/>
          <p:nvPr/>
        </p:nvSpPr>
        <p:spPr>
          <a:xfrm>
            <a:off x="5294700" y="2796900"/>
            <a:ext cx="2964300" cy="9234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es" sz="1200">
                <a:solidFill>
                  <a:srgbClr val="20124D"/>
                </a:solidFill>
                <a:latin typeface="Calibri"/>
                <a:ea typeface="Calibri"/>
                <a:cs typeface="Calibri"/>
                <a:sym typeface="Calibri"/>
              </a:rPr>
              <a:t>Se agrega la posibilidad de buscar expertos para otros programas o procesos como: Invitaciones públicas y Es cultura local.</a:t>
            </a:r>
            <a:endParaRPr sz="1200">
              <a:solidFill>
                <a:srgbClr val="20124D"/>
              </a:solidFill>
              <a:latin typeface="Calibri"/>
              <a:ea typeface="Calibri"/>
              <a:cs typeface="Calibri"/>
              <a:sym typeface="Calibri"/>
            </a:endParaRPr>
          </a:p>
          <a:p>
            <a:pPr indent="0" lvl="0" marL="0" rtl="0" algn="just">
              <a:lnSpc>
                <a:spcPct val="100000"/>
              </a:lnSpc>
              <a:spcBef>
                <a:spcPts val="0"/>
              </a:spcBef>
              <a:spcAft>
                <a:spcPts val="0"/>
              </a:spcAft>
              <a:buNone/>
            </a:pPr>
            <a:r>
              <a:t/>
            </a:r>
            <a:endParaRPr sz="1200">
              <a:solidFill>
                <a:srgbClr val="20124D"/>
              </a:solidFill>
              <a:latin typeface="Calibri"/>
              <a:ea typeface="Calibri"/>
              <a:cs typeface="Calibri"/>
              <a:sym typeface="Calibri"/>
            </a:endParaRPr>
          </a:p>
        </p:txBody>
      </p:sp>
      <p:sp>
        <p:nvSpPr>
          <p:cNvPr id="396" name="Google Shape;396;p33"/>
          <p:cNvSpPr txBox="1"/>
          <p:nvPr/>
        </p:nvSpPr>
        <p:spPr>
          <a:xfrm>
            <a:off x="5294700" y="3492200"/>
            <a:ext cx="2895300" cy="73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600"/>
              </a:spcAft>
              <a:buNone/>
            </a:pPr>
            <a:r>
              <a:rPr lang="es" sz="1200">
                <a:solidFill>
                  <a:srgbClr val="20124D"/>
                </a:solidFill>
                <a:latin typeface="Calibri"/>
                <a:ea typeface="Calibri"/>
                <a:cs typeface="Calibri"/>
                <a:sym typeface="Calibri"/>
              </a:rPr>
              <a:t>Se construyen e incluyen los aspectos necesarios para la invitación y selección de mentores.</a:t>
            </a:r>
            <a:endParaRPr sz="1200">
              <a:solidFill>
                <a:srgbClr val="20124D"/>
              </a:solidFill>
              <a:latin typeface="Calibri"/>
              <a:ea typeface="Calibri"/>
              <a:cs typeface="Calibri"/>
              <a:sym typeface="Calibri"/>
            </a:endParaRPr>
          </a:p>
        </p:txBody>
      </p:sp>
      <p:pic>
        <p:nvPicPr>
          <p:cNvPr id="397" name="Google Shape;397;p33"/>
          <p:cNvPicPr preferRelativeResize="0"/>
          <p:nvPr/>
        </p:nvPicPr>
        <p:blipFill>
          <a:blip r:embed="rId3">
            <a:alphaModFix/>
          </a:blip>
          <a:stretch>
            <a:fillRect/>
          </a:stretch>
        </p:blipFill>
        <p:spPr>
          <a:xfrm>
            <a:off x="2858502" y="3717375"/>
            <a:ext cx="803669" cy="990375"/>
          </a:xfrm>
          <a:prstGeom prst="rect">
            <a:avLst/>
          </a:prstGeom>
          <a:noFill/>
          <a:ln>
            <a:noFill/>
          </a:ln>
        </p:spPr>
      </p:pic>
      <p:pic>
        <p:nvPicPr>
          <p:cNvPr id="398" name="Google Shape;398;p33"/>
          <p:cNvPicPr preferRelativeResize="0"/>
          <p:nvPr/>
        </p:nvPicPr>
        <p:blipFill>
          <a:blip r:embed="rId4">
            <a:alphaModFix/>
          </a:blip>
          <a:stretch>
            <a:fillRect/>
          </a:stretch>
        </p:blipFill>
        <p:spPr>
          <a:xfrm>
            <a:off x="6636700" y="4606950"/>
            <a:ext cx="2022902" cy="274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4"/>
          <p:cNvSpPr/>
          <p:nvPr/>
        </p:nvSpPr>
        <p:spPr>
          <a:xfrm>
            <a:off x="50" y="0"/>
            <a:ext cx="9144000" cy="1143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404" name="Google Shape;404;p34"/>
          <p:cNvSpPr/>
          <p:nvPr/>
        </p:nvSpPr>
        <p:spPr>
          <a:xfrm>
            <a:off x="7000550" y="469715"/>
            <a:ext cx="1201500" cy="1247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5" name="Google Shape;405;p34"/>
          <p:cNvPicPr preferRelativeResize="0"/>
          <p:nvPr/>
        </p:nvPicPr>
        <p:blipFill>
          <a:blip r:embed="rId3">
            <a:alphaModFix/>
          </a:blip>
          <a:stretch>
            <a:fillRect/>
          </a:stretch>
        </p:blipFill>
        <p:spPr>
          <a:xfrm>
            <a:off x="7202371" y="773994"/>
            <a:ext cx="813681" cy="459482"/>
          </a:xfrm>
          <a:prstGeom prst="rect">
            <a:avLst/>
          </a:prstGeom>
          <a:noFill/>
          <a:ln>
            <a:noFill/>
          </a:ln>
        </p:spPr>
      </p:pic>
      <p:sp>
        <p:nvSpPr>
          <p:cNvPr id="406" name="Google Shape;406;p34"/>
          <p:cNvSpPr txBox="1"/>
          <p:nvPr>
            <p:ph type="title"/>
          </p:nvPr>
        </p:nvSpPr>
        <p:spPr>
          <a:xfrm>
            <a:off x="906025" y="332000"/>
            <a:ext cx="6144900" cy="54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891"/>
              <a:buNone/>
            </a:pPr>
            <a:r>
              <a:rPr b="1" lang="es" sz="2658">
                <a:solidFill>
                  <a:srgbClr val="382263"/>
                </a:solidFill>
                <a:latin typeface="Calibri"/>
                <a:ea typeface="Calibri"/>
                <a:cs typeface="Calibri"/>
                <a:sym typeface="Calibri"/>
              </a:rPr>
              <a:t>NUEVA ESTRUCTURA </a:t>
            </a:r>
            <a:r>
              <a:rPr b="1" lang="es" sz="2658">
                <a:solidFill>
                  <a:schemeClr val="lt1"/>
                </a:solidFill>
                <a:latin typeface="Calibri"/>
                <a:ea typeface="Calibri"/>
                <a:cs typeface="Calibri"/>
                <a:sym typeface="Calibri"/>
              </a:rPr>
              <a:t>DEL DOCUMENTO</a:t>
            </a:r>
            <a:endParaRPr b="1" sz="2658">
              <a:solidFill>
                <a:schemeClr val="lt1"/>
              </a:solidFill>
              <a:latin typeface="Calibri"/>
              <a:ea typeface="Calibri"/>
              <a:cs typeface="Calibri"/>
              <a:sym typeface="Calibri"/>
            </a:endParaRPr>
          </a:p>
        </p:txBody>
      </p:sp>
      <p:sp>
        <p:nvSpPr>
          <p:cNvPr id="407" name="Google Shape;407;p34"/>
          <p:cNvSpPr/>
          <p:nvPr/>
        </p:nvSpPr>
        <p:spPr>
          <a:xfrm>
            <a:off x="1305850" y="1639875"/>
            <a:ext cx="2985600" cy="12471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8" name="Google Shape;408;p34"/>
          <p:cNvSpPr/>
          <p:nvPr/>
        </p:nvSpPr>
        <p:spPr>
          <a:xfrm>
            <a:off x="1305850" y="2944150"/>
            <a:ext cx="2985600" cy="7941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9" name="Google Shape;409;p34"/>
          <p:cNvSpPr/>
          <p:nvPr/>
        </p:nvSpPr>
        <p:spPr>
          <a:xfrm>
            <a:off x="1305850" y="3826422"/>
            <a:ext cx="2985600" cy="7941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10" name="Google Shape;410;p34"/>
          <p:cNvSpPr/>
          <p:nvPr/>
        </p:nvSpPr>
        <p:spPr>
          <a:xfrm>
            <a:off x="5224075" y="1487350"/>
            <a:ext cx="2985600" cy="923400"/>
          </a:xfrm>
          <a:prstGeom prst="downArrowCallout">
            <a:avLst>
              <a:gd fmla="val 25000" name="adj1"/>
              <a:gd fmla="val 219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11" name="Google Shape;411;p34"/>
          <p:cNvSpPr/>
          <p:nvPr/>
        </p:nvSpPr>
        <p:spPr>
          <a:xfrm>
            <a:off x="5224075" y="2408302"/>
            <a:ext cx="2985600" cy="7614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12" name="Google Shape;412;p34"/>
          <p:cNvSpPr/>
          <p:nvPr/>
        </p:nvSpPr>
        <p:spPr>
          <a:xfrm>
            <a:off x="5224075" y="3161852"/>
            <a:ext cx="2985600" cy="8184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13" name="Google Shape;413;p34"/>
          <p:cNvSpPr/>
          <p:nvPr/>
        </p:nvSpPr>
        <p:spPr>
          <a:xfrm>
            <a:off x="5224075" y="3985725"/>
            <a:ext cx="2985600" cy="8184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14" name="Google Shape;414;p34"/>
          <p:cNvSpPr txBox="1"/>
          <p:nvPr/>
        </p:nvSpPr>
        <p:spPr>
          <a:xfrm>
            <a:off x="795815" y="14873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1</a:t>
            </a:r>
            <a:endParaRPr b="1" sz="4800">
              <a:solidFill>
                <a:srgbClr val="F5A700"/>
              </a:solidFill>
            </a:endParaRPr>
          </a:p>
        </p:txBody>
      </p:sp>
      <p:sp>
        <p:nvSpPr>
          <p:cNvPr id="415" name="Google Shape;415;p34"/>
          <p:cNvSpPr txBox="1"/>
          <p:nvPr/>
        </p:nvSpPr>
        <p:spPr>
          <a:xfrm>
            <a:off x="795815" y="27065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2</a:t>
            </a:r>
            <a:endParaRPr b="1" sz="4800">
              <a:solidFill>
                <a:srgbClr val="F5A700"/>
              </a:solidFill>
            </a:endParaRPr>
          </a:p>
        </p:txBody>
      </p:sp>
      <p:sp>
        <p:nvSpPr>
          <p:cNvPr id="416" name="Google Shape;416;p34"/>
          <p:cNvSpPr txBox="1"/>
          <p:nvPr/>
        </p:nvSpPr>
        <p:spPr>
          <a:xfrm>
            <a:off x="795815" y="34685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3</a:t>
            </a:r>
            <a:endParaRPr b="1" sz="4800">
              <a:solidFill>
                <a:srgbClr val="F5A700"/>
              </a:solidFill>
            </a:endParaRPr>
          </a:p>
        </p:txBody>
      </p:sp>
      <p:sp>
        <p:nvSpPr>
          <p:cNvPr id="417" name="Google Shape;417;p34"/>
          <p:cNvSpPr txBox="1"/>
          <p:nvPr/>
        </p:nvSpPr>
        <p:spPr>
          <a:xfrm>
            <a:off x="4714040" y="13142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4</a:t>
            </a:r>
            <a:endParaRPr b="1" sz="4800">
              <a:solidFill>
                <a:srgbClr val="F5A700"/>
              </a:solidFill>
            </a:endParaRPr>
          </a:p>
        </p:txBody>
      </p:sp>
      <p:sp>
        <p:nvSpPr>
          <p:cNvPr id="418" name="Google Shape;418;p34"/>
          <p:cNvSpPr txBox="1"/>
          <p:nvPr/>
        </p:nvSpPr>
        <p:spPr>
          <a:xfrm>
            <a:off x="4700550" y="21731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5</a:t>
            </a:r>
            <a:endParaRPr b="1" sz="4800">
              <a:solidFill>
                <a:srgbClr val="F5A700"/>
              </a:solidFill>
            </a:endParaRPr>
          </a:p>
        </p:txBody>
      </p:sp>
      <p:sp>
        <p:nvSpPr>
          <p:cNvPr id="419" name="Google Shape;419;p34"/>
          <p:cNvSpPr txBox="1"/>
          <p:nvPr/>
        </p:nvSpPr>
        <p:spPr>
          <a:xfrm>
            <a:off x="4700550" y="29351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6</a:t>
            </a:r>
            <a:endParaRPr b="1" sz="4800">
              <a:solidFill>
                <a:srgbClr val="F5A700"/>
              </a:solidFill>
            </a:endParaRPr>
          </a:p>
        </p:txBody>
      </p:sp>
      <p:sp>
        <p:nvSpPr>
          <p:cNvPr id="420" name="Google Shape;420;p34"/>
          <p:cNvSpPr txBox="1"/>
          <p:nvPr/>
        </p:nvSpPr>
        <p:spPr>
          <a:xfrm>
            <a:off x="4700550" y="36971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7</a:t>
            </a:r>
            <a:endParaRPr b="1" sz="4800">
              <a:solidFill>
                <a:srgbClr val="F5A700"/>
              </a:solidFill>
            </a:endParaRPr>
          </a:p>
        </p:txBody>
      </p:sp>
      <p:sp>
        <p:nvSpPr>
          <p:cNvPr id="421" name="Google Shape;421;p34"/>
          <p:cNvSpPr txBox="1"/>
          <p:nvPr/>
        </p:nvSpPr>
        <p:spPr>
          <a:xfrm>
            <a:off x="1314900" y="1707325"/>
            <a:ext cx="2900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s" sz="1000">
                <a:solidFill>
                  <a:schemeClr val="lt1"/>
                </a:solidFill>
                <a:latin typeface="Calibri"/>
                <a:ea typeface="Calibri"/>
                <a:cs typeface="Calibri"/>
                <a:sym typeface="Calibri"/>
              </a:rPr>
              <a:t>BANCO DE EXPERTOS PARA EL SECTOR CULTURA: UNA INVITACIÓN A INTERCAMBIAR</a:t>
            </a:r>
            <a:endParaRPr sz="10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s" sz="1000">
                <a:solidFill>
                  <a:schemeClr val="lt1"/>
                </a:solidFill>
                <a:latin typeface="Calibri"/>
                <a:ea typeface="Calibri"/>
                <a:cs typeface="Calibri"/>
                <a:sym typeface="Calibri"/>
              </a:rPr>
              <a:t>CONOCIMIENTOS PARA EL FOMENTO EN LA CIUDAD</a:t>
            </a:r>
            <a:endParaRPr sz="1000">
              <a:solidFill>
                <a:schemeClr val="lt1"/>
              </a:solidFill>
              <a:latin typeface="Calibri"/>
              <a:ea typeface="Calibri"/>
              <a:cs typeface="Calibri"/>
              <a:sym typeface="Calibri"/>
            </a:endParaRPr>
          </a:p>
        </p:txBody>
      </p:sp>
      <p:sp>
        <p:nvSpPr>
          <p:cNvPr id="422" name="Google Shape;422;p34"/>
          <p:cNvSpPr txBox="1"/>
          <p:nvPr/>
        </p:nvSpPr>
        <p:spPr>
          <a:xfrm>
            <a:off x="1306000" y="2986350"/>
            <a:ext cx="29856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100">
                <a:solidFill>
                  <a:schemeClr val="lt1"/>
                </a:solidFill>
                <a:latin typeface="Calibri"/>
                <a:ea typeface="Calibri"/>
                <a:cs typeface="Calibri"/>
                <a:sym typeface="Calibri"/>
              </a:rPr>
              <a:t>BANCO DE EXPERTOS PARA EL SECTOR CULTURA</a:t>
            </a:r>
            <a:endParaRPr sz="1100">
              <a:solidFill>
                <a:schemeClr val="lt1"/>
              </a:solidFill>
              <a:latin typeface="Calibri"/>
              <a:ea typeface="Calibri"/>
              <a:cs typeface="Calibri"/>
              <a:sym typeface="Calibri"/>
            </a:endParaRPr>
          </a:p>
        </p:txBody>
      </p:sp>
      <p:sp>
        <p:nvSpPr>
          <p:cNvPr id="423" name="Google Shape;423;p34"/>
          <p:cNvSpPr txBox="1"/>
          <p:nvPr/>
        </p:nvSpPr>
        <p:spPr>
          <a:xfrm>
            <a:off x="1305850" y="3898450"/>
            <a:ext cx="29856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100">
                <a:solidFill>
                  <a:schemeClr val="lt1"/>
                </a:solidFill>
                <a:latin typeface="Calibri"/>
                <a:ea typeface="Calibri"/>
                <a:cs typeface="Calibri"/>
                <a:sym typeface="Calibri"/>
              </a:rPr>
              <a:t>PARTICIPACIÓN EN EL BANCO DE EXPERTOS</a:t>
            </a:r>
            <a:endParaRPr sz="1100">
              <a:solidFill>
                <a:schemeClr val="lt1"/>
              </a:solidFill>
              <a:latin typeface="Calibri"/>
              <a:ea typeface="Calibri"/>
              <a:cs typeface="Calibri"/>
              <a:sym typeface="Calibri"/>
            </a:endParaRPr>
          </a:p>
        </p:txBody>
      </p:sp>
      <p:sp>
        <p:nvSpPr>
          <p:cNvPr id="424" name="Google Shape;424;p34"/>
          <p:cNvSpPr txBox="1"/>
          <p:nvPr/>
        </p:nvSpPr>
        <p:spPr>
          <a:xfrm>
            <a:off x="5224075" y="1514350"/>
            <a:ext cx="2985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100">
                <a:solidFill>
                  <a:schemeClr val="lt1"/>
                </a:solidFill>
                <a:latin typeface="Calibri"/>
                <a:ea typeface="Calibri"/>
                <a:cs typeface="Calibri"/>
                <a:sym typeface="Calibri"/>
              </a:rPr>
              <a:t>INSCRIPCIÓN Y POSTULACIÓN EN EL BANCO DE EXPERTOS PARA EL SECTOR CULTURA</a:t>
            </a:r>
            <a:endParaRPr sz="1100">
              <a:solidFill>
                <a:schemeClr val="lt1"/>
              </a:solidFill>
              <a:latin typeface="Calibri"/>
              <a:ea typeface="Calibri"/>
              <a:cs typeface="Calibri"/>
              <a:sym typeface="Calibri"/>
            </a:endParaRPr>
          </a:p>
        </p:txBody>
      </p:sp>
      <p:sp>
        <p:nvSpPr>
          <p:cNvPr id="425" name="Google Shape;425;p34"/>
          <p:cNvSpPr txBox="1"/>
          <p:nvPr/>
        </p:nvSpPr>
        <p:spPr>
          <a:xfrm>
            <a:off x="5224075" y="2467150"/>
            <a:ext cx="2985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100">
                <a:solidFill>
                  <a:schemeClr val="lt1"/>
                </a:solidFill>
                <a:latin typeface="Calibri"/>
                <a:ea typeface="Calibri"/>
                <a:cs typeface="Calibri"/>
                <a:sym typeface="Calibri"/>
              </a:rPr>
              <a:t>VERIFICACIÓN Y SELECCIÓN DE EXPERTOS</a:t>
            </a:r>
            <a:endParaRPr sz="1100">
              <a:solidFill>
                <a:schemeClr val="lt1"/>
              </a:solidFill>
              <a:latin typeface="Calibri"/>
              <a:ea typeface="Calibri"/>
              <a:cs typeface="Calibri"/>
              <a:sym typeface="Calibri"/>
            </a:endParaRPr>
          </a:p>
          <a:p>
            <a:pPr indent="0" lvl="0" marL="0" rtl="0" algn="ctr">
              <a:spcBef>
                <a:spcPts val="0"/>
              </a:spcBef>
              <a:spcAft>
                <a:spcPts val="0"/>
              </a:spcAft>
              <a:buNone/>
            </a:pPr>
            <a:r>
              <a:t/>
            </a:r>
            <a:endParaRPr sz="1100">
              <a:solidFill>
                <a:schemeClr val="lt1"/>
              </a:solidFill>
              <a:latin typeface="Calibri"/>
              <a:ea typeface="Calibri"/>
              <a:cs typeface="Calibri"/>
              <a:sym typeface="Calibri"/>
            </a:endParaRPr>
          </a:p>
        </p:txBody>
      </p:sp>
      <p:sp>
        <p:nvSpPr>
          <p:cNvPr id="426" name="Google Shape;426;p34"/>
          <p:cNvSpPr txBox="1"/>
          <p:nvPr/>
        </p:nvSpPr>
        <p:spPr>
          <a:xfrm>
            <a:off x="5224075" y="3169600"/>
            <a:ext cx="2985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100">
                <a:solidFill>
                  <a:schemeClr val="lt1"/>
                </a:solidFill>
                <a:latin typeface="Calibri"/>
                <a:ea typeface="Calibri"/>
                <a:cs typeface="Calibri"/>
                <a:sym typeface="Calibri"/>
              </a:rPr>
              <a:t>DERECHOS, DEBERES Y FACULTADES </a:t>
            </a:r>
            <a:endParaRPr sz="1100">
              <a:solidFill>
                <a:schemeClr val="lt1"/>
              </a:solidFill>
              <a:latin typeface="Calibri"/>
              <a:ea typeface="Calibri"/>
              <a:cs typeface="Calibri"/>
              <a:sym typeface="Calibri"/>
            </a:endParaRPr>
          </a:p>
          <a:p>
            <a:pPr indent="0" lvl="0" marL="0" rtl="0" algn="ctr">
              <a:spcBef>
                <a:spcPts val="0"/>
              </a:spcBef>
              <a:spcAft>
                <a:spcPts val="0"/>
              </a:spcAft>
              <a:buNone/>
            </a:pPr>
            <a:r>
              <a:rPr lang="es" sz="1100">
                <a:solidFill>
                  <a:schemeClr val="lt1"/>
                </a:solidFill>
                <a:latin typeface="Calibri"/>
                <a:ea typeface="Calibri"/>
                <a:cs typeface="Calibri"/>
                <a:sym typeface="Calibri"/>
              </a:rPr>
              <a:t>DE LOS EXPERTOS</a:t>
            </a:r>
            <a:endParaRPr sz="1100">
              <a:solidFill>
                <a:schemeClr val="lt1"/>
              </a:solidFill>
              <a:latin typeface="Calibri"/>
              <a:ea typeface="Calibri"/>
              <a:cs typeface="Calibri"/>
              <a:sym typeface="Calibri"/>
            </a:endParaRPr>
          </a:p>
        </p:txBody>
      </p:sp>
      <p:sp>
        <p:nvSpPr>
          <p:cNvPr id="427" name="Google Shape;427;p34"/>
          <p:cNvSpPr txBox="1"/>
          <p:nvPr/>
        </p:nvSpPr>
        <p:spPr>
          <a:xfrm>
            <a:off x="5224075" y="3985725"/>
            <a:ext cx="2985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100">
                <a:solidFill>
                  <a:schemeClr val="lt1"/>
                </a:solidFill>
                <a:latin typeface="Calibri"/>
                <a:ea typeface="Calibri"/>
                <a:cs typeface="Calibri"/>
                <a:sym typeface="Calibri"/>
              </a:rPr>
              <a:t>DEBERES DE LA ENTIDAD QUE OTORGA </a:t>
            </a:r>
            <a:endParaRPr sz="1100">
              <a:solidFill>
                <a:schemeClr val="lt1"/>
              </a:solidFill>
              <a:latin typeface="Calibri"/>
              <a:ea typeface="Calibri"/>
              <a:cs typeface="Calibri"/>
              <a:sym typeface="Calibri"/>
            </a:endParaRPr>
          </a:p>
          <a:p>
            <a:pPr indent="0" lvl="0" marL="0" rtl="0" algn="ctr">
              <a:spcBef>
                <a:spcPts val="0"/>
              </a:spcBef>
              <a:spcAft>
                <a:spcPts val="0"/>
              </a:spcAft>
              <a:buNone/>
            </a:pPr>
            <a:r>
              <a:rPr lang="es" sz="1100">
                <a:solidFill>
                  <a:schemeClr val="lt1"/>
                </a:solidFill>
                <a:latin typeface="Calibri"/>
                <a:ea typeface="Calibri"/>
                <a:cs typeface="Calibri"/>
                <a:sym typeface="Calibri"/>
              </a:rPr>
              <a:t>EL ESTÍMULO</a:t>
            </a:r>
            <a:endParaRPr sz="11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5"/>
          <p:cNvSpPr/>
          <p:nvPr/>
        </p:nvSpPr>
        <p:spPr>
          <a:xfrm>
            <a:off x="50" y="0"/>
            <a:ext cx="9144000" cy="1281900"/>
          </a:xfrm>
          <a:prstGeom prst="rect">
            <a:avLst/>
          </a:prstGeom>
          <a:solidFill>
            <a:srgbClr val="2012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433" name="Google Shape;433;p35"/>
          <p:cNvSpPr txBox="1"/>
          <p:nvPr>
            <p:ph type="title"/>
          </p:nvPr>
        </p:nvSpPr>
        <p:spPr>
          <a:xfrm>
            <a:off x="1110475" y="392325"/>
            <a:ext cx="7520400" cy="69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1100"/>
              <a:buNone/>
            </a:pPr>
            <a:r>
              <a:rPr b="1" lang="es" sz="3455">
                <a:solidFill>
                  <a:srgbClr val="F5A700"/>
                </a:solidFill>
                <a:latin typeface="Calibri"/>
                <a:ea typeface="Calibri"/>
                <a:cs typeface="Calibri"/>
                <a:sym typeface="Calibri"/>
              </a:rPr>
              <a:t>Ajustes concertados</a:t>
            </a:r>
            <a:r>
              <a:rPr b="1" lang="es" sz="3455">
                <a:solidFill>
                  <a:schemeClr val="lt1"/>
                </a:solidFill>
                <a:latin typeface="Calibri"/>
                <a:ea typeface="Calibri"/>
                <a:cs typeface="Calibri"/>
                <a:sym typeface="Calibri"/>
              </a:rPr>
              <a:t> en la MF</a:t>
            </a:r>
            <a:endParaRPr b="1" sz="2900">
              <a:solidFill>
                <a:schemeClr val="lt1"/>
              </a:solidFill>
              <a:latin typeface="Calibri"/>
              <a:ea typeface="Calibri"/>
              <a:cs typeface="Calibri"/>
              <a:sym typeface="Calibri"/>
            </a:endParaRPr>
          </a:p>
        </p:txBody>
      </p:sp>
      <p:sp>
        <p:nvSpPr>
          <p:cNvPr id="434" name="Google Shape;434;p35"/>
          <p:cNvSpPr txBox="1"/>
          <p:nvPr>
            <p:ph type="title"/>
          </p:nvPr>
        </p:nvSpPr>
        <p:spPr>
          <a:xfrm>
            <a:off x="619725" y="1447175"/>
            <a:ext cx="732600" cy="3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s" sz="1258">
                <a:solidFill>
                  <a:schemeClr val="lt1"/>
                </a:solidFill>
                <a:latin typeface="Calibri"/>
                <a:ea typeface="Calibri"/>
                <a:cs typeface="Calibri"/>
                <a:sym typeface="Calibri"/>
              </a:rPr>
              <a:t>2022</a:t>
            </a:r>
            <a:endParaRPr b="1" sz="1258">
              <a:solidFill>
                <a:schemeClr val="lt1"/>
              </a:solidFill>
              <a:latin typeface="Calibri"/>
              <a:ea typeface="Calibri"/>
              <a:cs typeface="Calibri"/>
              <a:sym typeface="Calibri"/>
            </a:endParaRPr>
          </a:p>
        </p:txBody>
      </p:sp>
      <p:sp>
        <p:nvSpPr>
          <p:cNvPr id="435" name="Google Shape;435;p35"/>
          <p:cNvSpPr txBox="1"/>
          <p:nvPr>
            <p:ph type="title"/>
          </p:nvPr>
        </p:nvSpPr>
        <p:spPr>
          <a:xfrm>
            <a:off x="686329" y="1495699"/>
            <a:ext cx="826800" cy="41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s" sz="1258">
                <a:solidFill>
                  <a:schemeClr val="lt1"/>
                </a:solidFill>
                <a:latin typeface="Calibri"/>
                <a:ea typeface="Calibri"/>
                <a:cs typeface="Calibri"/>
                <a:sym typeface="Calibri"/>
              </a:rPr>
              <a:t>2022</a:t>
            </a:r>
            <a:endParaRPr b="1" sz="1258">
              <a:solidFill>
                <a:schemeClr val="lt1"/>
              </a:solidFill>
              <a:latin typeface="Calibri"/>
              <a:ea typeface="Calibri"/>
              <a:cs typeface="Calibri"/>
              <a:sym typeface="Calibri"/>
            </a:endParaRPr>
          </a:p>
        </p:txBody>
      </p:sp>
      <p:sp>
        <p:nvSpPr>
          <p:cNvPr id="436" name="Google Shape;436;p35"/>
          <p:cNvSpPr txBox="1"/>
          <p:nvPr>
            <p:ph idx="4294967295" type="ctrTitle"/>
          </p:nvPr>
        </p:nvSpPr>
        <p:spPr>
          <a:xfrm>
            <a:off x="999325" y="1495700"/>
            <a:ext cx="7783500" cy="3647700"/>
          </a:xfrm>
          <a:prstGeom prst="rect">
            <a:avLst/>
          </a:prstGeom>
        </p:spPr>
        <p:txBody>
          <a:bodyPr anchorCtr="0" anchor="t" bIns="91425" lIns="91425" spcFirstLastPara="1" rIns="91425" wrap="square" tIns="91425">
            <a:normAutofit fontScale="90000"/>
          </a:bodyPr>
          <a:lstStyle/>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El Banco de jurados se transforma en el Banco de Expertos para el Sector Cultura. </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reformula la definición y el alcance del Banco  de Expertos para Sector Cultura.</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incluye una nueva modalidad de participación: mentores.</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define el paso a paso para la participación y selección de mentores.</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incluye el paso a paso para la postulación de jurados a convocatorias específicas. </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ajusta el concepto de experiencia disciplinar por experiencia del participante.</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unifican criterios de evaluación de la experiencia general y específica.</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ajustan valores y </a:t>
            </a:r>
            <a:r>
              <a:rPr lang="es" sz="1300">
                <a:solidFill>
                  <a:srgbClr val="20124D"/>
                </a:solidFill>
                <a:latin typeface="Calibri"/>
                <a:ea typeface="Calibri"/>
                <a:cs typeface="Calibri"/>
                <a:sym typeface="Calibri"/>
              </a:rPr>
              <a:t>criterios </a:t>
            </a:r>
            <a:r>
              <a:rPr lang="es" sz="1300">
                <a:solidFill>
                  <a:srgbClr val="20124D"/>
                </a:solidFill>
                <a:latin typeface="Calibri"/>
                <a:ea typeface="Calibri"/>
                <a:cs typeface="Calibri"/>
                <a:sym typeface="Calibri"/>
              </a:rPr>
              <a:t>de las tablas de puntaje para jurados: se ajusta puntuación dando mayor ponderación en experiencia.</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incluye criterio de </a:t>
            </a:r>
            <a:r>
              <a:rPr i="1" lang="es" sz="1300">
                <a:solidFill>
                  <a:srgbClr val="20124D"/>
                </a:solidFill>
                <a:latin typeface="Calibri"/>
                <a:ea typeface="Calibri"/>
                <a:cs typeface="Calibri"/>
                <a:sym typeface="Calibri"/>
              </a:rPr>
              <a:t>Relación entre la hoja de vida del participante y el objeto de la convocatoria o programa. </a:t>
            </a:r>
            <a:endParaRPr i="1"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crean valores y criterios de las tablas de puntaje para mentores.</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incluye el proceso de legalización del estímulo.</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crean criterios para la evaluación del desempeño de jurados, dada la importancia de garantizar la calidad de la retroalimentación en la evaluación a las propuestas. </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incluyen los derechos de los expertos.</a:t>
            </a:r>
            <a:endParaRPr sz="1300">
              <a:solidFill>
                <a:srgbClr val="20124D"/>
              </a:solidFill>
              <a:latin typeface="Calibri"/>
              <a:ea typeface="Calibri"/>
              <a:cs typeface="Calibri"/>
              <a:sym typeface="Calibri"/>
            </a:endParaRPr>
          </a:p>
          <a:p>
            <a:pPr indent="-302895" lvl="0" marL="457200" rtl="0" algn="just">
              <a:spcBef>
                <a:spcPts val="0"/>
              </a:spcBef>
              <a:spcAft>
                <a:spcPts val="0"/>
              </a:spcAft>
              <a:buClr>
                <a:srgbClr val="CC0000"/>
              </a:buClr>
              <a:buSzPct val="100000"/>
              <a:buFont typeface="Calibri"/>
              <a:buChar char="●"/>
            </a:pPr>
            <a:r>
              <a:rPr lang="es" sz="1300">
                <a:solidFill>
                  <a:srgbClr val="20124D"/>
                </a:solidFill>
                <a:latin typeface="Calibri"/>
                <a:ea typeface="Calibri"/>
                <a:cs typeface="Calibri"/>
                <a:sym typeface="Calibri"/>
              </a:rPr>
              <a:t>Se establecen deberes y facultades específicas para jurados y para mentores según aplique. </a:t>
            </a:r>
            <a:endParaRPr sz="1300">
              <a:solidFill>
                <a:srgbClr val="20124D"/>
              </a:solidFill>
              <a:latin typeface="Calibri"/>
              <a:ea typeface="Calibri"/>
              <a:cs typeface="Calibri"/>
              <a:sym typeface="Calibri"/>
            </a:endParaRPr>
          </a:p>
          <a:p>
            <a:pPr indent="-288607" lvl="0" marL="457200" rtl="0" algn="just">
              <a:spcBef>
                <a:spcPts val="0"/>
              </a:spcBef>
              <a:spcAft>
                <a:spcPts val="0"/>
              </a:spcAft>
              <a:buClr>
                <a:srgbClr val="CC0000"/>
              </a:buClr>
              <a:buSzPct val="80769"/>
              <a:buFont typeface="Calibri"/>
              <a:buChar char="●"/>
            </a:pPr>
            <a:r>
              <a:rPr lang="es" sz="1300">
                <a:solidFill>
                  <a:srgbClr val="20124D"/>
                </a:solidFill>
                <a:latin typeface="Calibri"/>
                <a:ea typeface="Calibri"/>
                <a:cs typeface="Calibri"/>
                <a:sym typeface="Calibri"/>
              </a:rPr>
              <a:t>Se modifica el término de notificación por información para el envío de la comunicación en SICON. </a:t>
            </a:r>
            <a:r>
              <a:rPr lang="es" sz="1050">
                <a:solidFill>
                  <a:srgbClr val="20124D"/>
                </a:solidFill>
                <a:latin typeface="Calibri"/>
                <a:ea typeface="Calibri"/>
                <a:cs typeface="Calibri"/>
                <a:sym typeface="Calibri"/>
              </a:rPr>
              <a:t> </a:t>
            </a:r>
            <a:endParaRPr b="1" sz="1550">
              <a:solidFill>
                <a:srgbClr val="20124D"/>
              </a:solidFill>
              <a:latin typeface="Calibri"/>
              <a:ea typeface="Calibri"/>
              <a:cs typeface="Calibri"/>
              <a:sym typeface="Calibri"/>
            </a:endParaRPr>
          </a:p>
        </p:txBody>
      </p:sp>
      <p:grpSp>
        <p:nvGrpSpPr>
          <p:cNvPr id="437" name="Google Shape;437;p35"/>
          <p:cNvGrpSpPr/>
          <p:nvPr/>
        </p:nvGrpSpPr>
        <p:grpSpPr>
          <a:xfrm>
            <a:off x="6998875" y="566071"/>
            <a:ext cx="1431641" cy="1431641"/>
            <a:chOff x="2020525" y="1838150"/>
            <a:chExt cx="1635600" cy="1635600"/>
          </a:xfrm>
        </p:grpSpPr>
        <p:sp>
          <p:nvSpPr>
            <p:cNvPr id="438" name="Google Shape;438;p35"/>
            <p:cNvSpPr/>
            <p:nvPr/>
          </p:nvSpPr>
          <p:spPr>
            <a:xfrm>
              <a:off x="2020525" y="1838150"/>
              <a:ext cx="1635600" cy="1635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9" name="Google Shape;439;p35"/>
            <p:cNvPicPr preferRelativeResize="0"/>
            <p:nvPr/>
          </p:nvPicPr>
          <p:blipFill>
            <a:blip r:embed="rId3">
              <a:alphaModFix/>
            </a:blip>
            <a:stretch>
              <a:fillRect/>
            </a:stretch>
          </p:blipFill>
          <p:spPr>
            <a:xfrm>
              <a:off x="2295260" y="2310634"/>
              <a:ext cx="1107651" cy="602600"/>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6"/>
          <p:cNvSpPr/>
          <p:nvPr/>
        </p:nvSpPr>
        <p:spPr>
          <a:xfrm>
            <a:off x="50" y="0"/>
            <a:ext cx="9144000" cy="1281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445" name="Google Shape;445;p36"/>
          <p:cNvSpPr txBox="1"/>
          <p:nvPr>
            <p:ph type="title"/>
          </p:nvPr>
        </p:nvSpPr>
        <p:spPr>
          <a:xfrm>
            <a:off x="1463574" y="581375"/>
            <a:ext cx="4894800" cy="4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891"/>
              <a:buNone/>
            </a:pPr>
            <a:r>
              <a:rPr b="1" lang="es" sz="4258">
                <a:solidFill>
                  <a:srgbClr val="382263"/>
                </a:solidFill>
                <a:latin typeface="Calibri"/>
                <a:ea typeface="Calibri"/>
                <a:cs typeface="Calibri"/>
                <a:sym typeface="Calibri"/>
              </a:rPr>
              <a:t>Modalidades</a:t>
            </a:r>
            <a:endParaRPr b="1" sz="4258">
              <a:solidFill>
                <a:srgbClr val="382263"/>
              </a:solidFill>
              <a:latin typeface="Calibri"/>
              <a:ea typeface="Calibri"/>
              <a:cs typeface="Calibri"/>
              <a:sym typeface="Calibri"/>
            </a:endParaRPr>
          </a:p>
        </p:txBody>
      </p:sp>
      <p:sp>
        <p:nvSpPr>
          <p:cNvPr id="446" name="Google Shape;446;p36"/>
          <p:cNvSpPr txBox="1"/>
          <p:nvPr/>
        </p:nvSpPr>
        <p:spPr>
          <a:xfrm>
            <a:off x="1539775" y="3343638"/>
            <a:ext cx="4416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800">
                <a:solidFill>
                  <a:srgbClr val="20124D"/>
                </a:solidFill>
                <a:latin typeface="Calibri"/>
                <a:ea typeface="Calibri"/>
                <a:cs typeface="Calibri"/>
                <a:sym typeface="Calibri"/>
              </a:rPr>
              <a:t>MENTORES</a:t>
            </a:r>
            <a:r>
              <a:rPr b="1" lang="es" sz="1800">
                <a:solidFill>
                  <a:srgbClr val="20124D"/>
                </a:solidFill>
                <a:latin typeface="Calibri"/>
                <a:ea typeface="Calibri"/>
                <a:cs typeface="Calibri"/>
                <a:sym typeface="Calibri"/>
              </a:rPr>
              <a:t> </a:t>
            </a:r>
            <a:endParaRPr b="1" sz="2200">
              <a:solidFill>
                <a:srgbClr val="20124D"/>
              </a:solidFill>
              <a:latin typeface="Calibri"/>
              <a:ea typeface="Calibri"/>
              <a:cs typeface="Calibri"/>
              <a:sym typeface="Calibri"/>
            </a:endParaRPr>
          </a:p>
        </p:txBody>
      </p:sp>
      <p:sp>
        <p:nvSpPr>
          <p:cNvPr id="447" name="Google Shape;447;p36"/>
          <p:cNvSpPr txBox="1"/>
          <p:nvPr/>
        </p:nvSpPr>
        <p:spPr>
          <a:xfrm>
            <a:off x="1514150" y="1560688"/>
            <a:ext cx="51306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800">
                <a:solidFill>
                  <a:srgbClr val="20124D"/>
                </a:solidFill>
                <a:latin typeface="Calibri"/>
                <a:ea typeface="Calibri"/>
                <a:cs typeface="Calibri"/>
                <a:sym typeface="Calibri"/>
              </a:rPr>
              <a:t>JURADOS</a:t>
            </a:r>
            <a:endParaRPr b="1" sz="2200">
              <a:solidFill>
                <a:srgbClr val="20124D"/>
              </a:solidFill>
              <a:latin typeface="Calibri"/>
              <a:ea typeface="Calibri"/>
              <a:cs typeface="Calibri"/>
              <a:sym typeface="Calibri"/>
            </a:endParaRPr>
          </a:p>
        </p:txBody>
      </p:sp>
      <p:sp>
        <p:nvSpPr>
          <p:cNvPr id="448" name="Google Shape;448;p36"/>
          <p:cNvSpPr txBox="1"/>
          <p:nvPr/>
        </p:nvSpPr>
        <p:spPr>
          <a:xfrm>
            <a:off x="1504950" y="1917400"/>
            <a:ext cx="6581100" cy="143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200">
                <a:solidFill>
                  <a:srgbClr val="20124D"/>
                </a:solidFill>
                <a:latin typeface="Calibri"/>
                <a:ea typeface="Calibri"/>
                <a:cs typeface="Calibri"/>
                <a:sym typeface="Calibri"/>
              </a:rPr>
              <a:t>Es el experto responsable de la evaluación de las propuestas participantes en las diferentes convocatorias o programas que ofertan las entidades del sector cultura, recreación y deporte. En lo que corresponde al PDE, los jurados podrán postularse a las convocatorias de su interés, teniendo en cuenta el cumplimiento del perfil definido para cada una. Para otros procesos distintos al PDE, las entidades del sector realizarán búsquedas en el banco de acuerdo con sus necesidades, y postularán a los jurados directamente.</a:t>
            </a:r>
            <a:endParaRPr sz="1200">
              <a:solidFill>
                <a:srgbClr val="20124D"/>
              </a:solidFill>
              <a:latin typeface="Calibri"/>
              <a:ea typeface="Calibri"/>
              <a:cs typeface="Calibri"/>
              <a:sym typeface="Calibri"/>
            </a:endParaRPr>
          </a:p>
        </p:txBody>
      </p:sp>
      <p:sp>
        <p:nvSpPr>
          <p:cNvPr id="449" name="Google Shape;449;p36"/>
          <p:cNvSpPr txBox="1"/>
          <p:nvPr/>
        </p:nvSpPr>
        <p:spPr>
          <a:xfrm>
            <a:off x="1547700" y="3678325"/>
            <a:ext cx="6495600" cy="100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200">
                <a:solidFill>
                  <a:srgbClr val="20124D"/>
                </a:solidFill>
                <a:latin typeface="Calibri"/>
                <a:ea typeface="Calibri"/>
                <a:cs typeface="Calibri"/>
                <a:sym typeface="Calibri"/>
              </a:rPr>
              <a:t>Es el experto con funciones pedagógicas que acompaña y asesora la formulación o ejecución de propuestas o proyectos, brindando herramientas a los agentes del sector en temáticas específicas que fortalezcan sus diferentes procesos. Serán invitados y seleccionados directamente, de acuerdo con las necesidades de las entidades del sector, cultura, recreación y deporte del Distrito Capital.</a:t>
            </a:r>
            <a:endParaRPr sz="1200">
              <a:solidFill>
                <a:srgbClr val="20124D"/>
              </a:solidFill>
              <a:latin typeface="Calibri"/>
              <a:ea typeface="Calibri"/>
              <a:cs typeface="Calibri"/>
              <a:sym typeface="Calibri"/>
            </a:endParaRPr>
          </a:p>
        </p:txBody>
      </p:sp>
      <p:sp>
        <p:nvSpPr>
          <p:cNvPr id="450" name="Google Shape;450;p36"/>
          <p:cNvSpPr/>
          <p:nvPr/>
        </p:nvSpPr>
        <p:spPr>
          <a:xfrm rot="-5400000">
            <a:off x="1298025" y="1754700"/>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451" name="Google Shape;451;p36"/>
          <p:cNvSpPr/>
          <p:nvPr/>
        </p:nvSpPr>
        <p:spPr>
          <a:xfrm rot="-5400000">
            <a:off x="1302675" y="3542130"/>
            <a:ext cx="95400" cy="951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grpSp>
        <p:nvGrpSpPr>
          <p:cNvPr id="452" name="Google Shape;452;p36"/>
          <p:cNvGrpSpPr/>
          <p:nvPr/>
        </p:nvGrpSpPr>
        <p:grpSpPr>
          <a:xfrm>
            <a:off x="6998875" y="566071"/>
            <a:ext cx="1431641" cy="1431641"/>
            <a:chOff x="2020525" y="1838150"/>
            <a:chExt cx="1635600" cy="1635600"/>
          </a:xfrm>
        </p:grpSpPr>
        <p:sp>
          <p:nvSpPr>
            <p:cNvPr id="453" name="Google Shape;453;p36"/>
            <p:cNvSpPr/>
            <p:nvPr/>
          </p:nvSpPr>
          <p:spPr>
            <a:xfrm>
              <a:off x="2020525" y="1838150"/>
              <a:ext cx="1635600" cy="1635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4" name="Google Shape;454;p36"/>
            <p:cNvPicPr preferRelativeResize="0"/>
            <p:nvPr/>
          </p:nvPicPr>
          <p:blipFill>
            <a:blip r:embed="rId3">
              <a:alphaModFix/>
            </a:blip>
            <a:stretch>
              <a:fillRect/>
            </a:stretch>
          </p:blipFill>
          <p:spPr>
            <a:xfrm>
              <a:off x="2295260" y="2310634"/>
              <a:ext cx="1107651" cy="602600"/>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7"/>
          <p:cNvSpPr/>
          <p:nvPr/>
        </p:nvSpPr>
        <p:spPr>
          <a:xfrm>
            <a:off x="50" y="0"/>
            <a:ext cx="9144000" cy="1281900"/>
          </a:xfrm>
          <a:prstGeom prst="rect">
            <a:avLst/>
          </a:prstGeom>
          <a:solidFill>
            <a:srgbClr val="2012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460" name="Google Shape;460;p37"/>
          <p:cNvSpPr txBox="1"/>
          <p:nvPr>
            <p:ph type="title"/>
          </p:nvPr>
        </p:nvSpPr>
        <p:spPr>
          <a:xfrm>
            <a:off x="1209349" y="520725"/>
            <a:ext cx="5538600" cy="4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891"/>
              <a:buNone/>
            </a:pPr>
            <a:r>
              <a:rPr b="1" lang="es" sz="4658">
                <a:solidFill>
                  <a:srgbClr val="FF9900"/>
                </a:solidFill>
                <a:latin typeface="Calibri"/>
                <a:ea typeface="Calibri"/>
                <a:cs typeface="Calibri"/>
                <a:sym typeface="Calibri"/>
              </a:rPr>
              <a:t>Proceso</a:t>
            </a:r>
            <a:r>
              <a:rPr b="1" lang="es" sz="4658">
                <a:solidFill>
                  <a:schemeClr val="lt1"/>
                </a:solidFill>
                <a:latin typeface="Calibri"/>
                <a:ea typeface="Calibri"/>
                <a:cs typeface="Calibri"/>
                <a:sym typeface="Calibri"/>
              </a:rPr>
              <a:t> de selección</a:t>
            </a:r>
            <a:endParaRPr b="1" sz="4658">
              <a:solidFill>
                <a:schemeClr val="lt1"/>
              </a:solidFill>
              <a:latin typeface="Calibri"/>
              <a:ea typeface="Calibri"/>
              <a:cs typeface="Calibri"/>
              <a:sym typeface="Calibri"/>
            </a:endParaRPr>
          </a:p>
        </p:txBody>
      </p:sp>
      <p:sp>
        <p:nvSpPr>
          <p:cNvPr id="461" name="Google Shape;461;p37"/>
          <p:cNvSpPr txBox="1"/>
          <p:nvPr/>
        </p:nvSpPr>
        <p:spPr>
          <a:xfrm>
            <a:off x="396300" y="3830625"/>
            <a:ext cx="9747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MENTORES</a:t>
            </a:r>
            <a:r>
              <a:rPr b="1" lang="es" sz="1300">
                <a:solidFill>
                  <a:srgbClr val="20124D"/>
                </a:solidFill>
                <a:latin typeface="Calibri"/>
                <a:ea typeface="Calibri"/>
                <a:cs typeface="Calibri"/>
                <a:sym typeface="Calibri"/>
              </a:rPr>
              <a:t> </a:t>
            </a:r>
            <a:endParaRPr b="1" sz="1700">
              <a:solidFill>
                <a:srgbClr val="20124D"/>
              </a:solidFill>
              <a:latin typeface="Calibri"/>
              <a:ea typeface="Calibri"/>
              <a:cs typeface="Calibri"/>
              <a:sym typeface="Calibri"/>
            </a:endParaRPr>
          </a:p>
        </p:txBody>
      </p:sp>
      <p:sp>
        <p:nvSpPr>
          <p:cNvPr id="462" name="Google Shape;462;p37"/>
          <p:cNvSpPr txBox="1"/>
          <p:nvPr/>
        </p:nvSpPr>
        <p:spPr>
          <a:xfrm>
            <a:off x="433775" y="2415624"/>
            <a:ext cx="1191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JURADOS</a:t>
            </a:r>
            <a:endParaRPr b="1" sz="1700">
              <a:solidFill>
                <a:srgbClr val="20124D"/>
              </a:solidFill>
              <a:latin typeface="Calibri"/>
              <a:ea typeface="Calibri"/>
              <a:cs typeface="Calibri"/>
              <a:sym typeface="Calibri"/>
            </a:endParaRPr>
          </a:p>
        </p:txBody>
      </p:sp>
      <p:sp>
        <p:nvSpPr>
          <p:cNvPr id="463" name="Google Shape;463;p37"/>
          <p:cNvSpPr txBox="1"/>
          <p:nvPr/>
        </p:nvSpPr>
        <p:spPr>
          <a:xfrm>
            <a:off x="1612575" y="2032975"/>
            <a:ext cx="11910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POSTULACIÓN PROPIA </a:t>
            </a:r>
            <a:endParaRPr b="1" sz="1700">
              <a:solidFill>
                <a:srgbClr val="20124D"/>
              </a:solidFill>
              <a:latin typeface="Calibri"/>
              <a:ea typeface="Calibri"/>
              <a:cs typeface="Calibri"/>
              <a:sym typeface="Calibri"/>
            </a:endParaRPr>
          </a:p>
        </p:txBody>
      </p:sp>
      <p:sp>
        <p:nvSpPr>
          <p:cNvPr id="464" name="Google Shape;464;p37"/>
          <p:cNvSpPr txBox="1"/>
          <p:nvPr/>
        </p:nvSpPr>
        <p:spPr>
          <a:xfrm>
            <a:off x="1588000" y="2741749"/>
            <a:ext cx="11910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BÚSQUEDA</a:t>
            </a:r>
            <a:r>
              <a:rPr b="1" lang="es" sz="1300">
                <a:solidFill>
                  <a:srgbClr val="20124D"/>
                </a:solidFill>
                <a:latin typeface="Calibri"/>
                <a:ea typeface="Calibri"/>
                <a:cs typeface="Calibri"/>
                <a:sym typeface="Calibri"/>
              </a:rPr>
              <a:t> EN EL BANCO </a:t>
            </a:r>
            <a:endParaRPr b="1" sz="1700">
              <a:solidFill>
                <a:srgbClr val="20124D"/>
              </a:solidFill>
              <a:latin typeface="Calibri"/>
              <a:ea typeface="Calibri"/>
              <a:cs typeface="Calibri"/>
              <a:sym typeface="Calibri"/>
            </a:endParaRPr>
          </a:p>
        </p:txBody>
      </p:sp>
      <p:sp>
        <p:nvSpPr>
          <p:cNvPr id="465" name="Google Shape;465;p37"/>
          <p:cNvSpPr txBox="1"/>
          <p:nvPr/>
        </p:nvSpPr>
        <p:spPr>
          <a:xfrm>
            <a:off x="3081725" y="2739475"/>
            <a:ext cx="15960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POSTULACIÓN POR LA ENTIDAD</a:t>
            </a:r>
            <a:endParaRPr b="1" sz="1700">
              <a:solidFill>
                <a:srgbClr val="20124D"/>
              </a:solidFill>
              <a:latin typeface="Calibri"/>
              <a:ea typeface="Calibri"/>
              <a:cs typeface="Calibri"/>
              <a:sym typeface="Calibri"/>
            </a:endParaRPr>
          </a:p>
        </p:txBody>
      </p:sp>
      <p:sp>
        <p:nvSpPr>
          <p:cNvPr id="466" name="Google Shape;466;p37"/>
          <p:cNvSpPr txBox="1"/>
          <p:nvPr/>
        </p:nvSpPr>
        <p:spPr>
          <a:xfrm>
            <a:off x="3186825" y="2009549"/>
            <a:ext cx="11910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VERIFICACIÓN Y SELECCIÓN</a:t>
            </a:r>
            <a:endParaRPr b="1" sz="1700">
              <a:solidFill>
                <a:srgbClr val="20124D"/>
              </a:solidFill>
              <a:latin typeface="Calibri"/>
              <a:ea typeface="Calibri"/>
              <a:cs typeface="Calibri"/>
              <a:sym typeface="Calibri"/>
            </a:endParaRPr>
          </a:p>
        </p:txBody>
      </p:sp>
      <p:sp>
        <p:nvSpPr>
          <p:cNvPr id="467" name="Google Shape;467;p37"/>
          <p:cNvSpPr txBox="1"/>
          <p:nvPr/>
        </p:nvSpPr>
        <p:spPr>
          <a:xfrm>
            <a:off x="4830125" y="2509374"/>
            <a:ext cx="1191000" cy="1075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VERIFICACIÓN</a:t>
            </a:r>
            <a:endParaRPr b="1" sz="1300">
              <a:solidFill>
                <a:srgbClr val="20124D"/>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EVALUACIÓN</a:t>
            </a:r>
            <a:endParaRPr b="1" sz="1300">
              <a:solidFill>
                <a:srgbClr val="20124D"/>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PERFIL  </a:t>
            </a:r>
            <a:r>
              <a:rPr b="1" lang="es" sz="1300">
                <a:solidFill>
                  <a:srgbClr val="20124D"/>
                </a:solidFill>
                <a:latin typeface="Calibri"/>
                <a:ea typeface="Calibri"/>
                <a:cs typeface="Calibri"/>
                <a:sym typeface="Calibri"/>
              </a:rPr>
              <a:t>Y SELECCIÓN</a:t>
            </a:r>
            <a:endParaRPr b="1" sz="1700">
              <a:solidFill>
                <a:srgbClr val="20124D"/>
              </a:solidFill>
              <a:latin typeface="Calibri"/>
              <a:ea typeface="Calibri"/>
              <a:cs typeface="Calibri"/>
              <a:sym typeface="Calibri"/>
            </a:endParaRPr>
          </a:p>
        </p:txBody>
      </p:sp>
      <p:sp>
        <p:nvSpPr>
          <p:cNvPr id="468" name="Google Shape;468;p37"/>
          <p:cNvSpPr txBox="1"/>
          <p:nvPr/>
        </p:nvSpPr>
        <p:spPr>
          <a:xfrm>
            <a:off x="4830125" y="2085749"/>
            <a:ext cx="1191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DESIGNACIÓN</a:t>
            </a:r>
            <a:endParaRPr b="1" sz="1700">
              <a:solidFill>
                <a:srgbClr val="20124D"/>
              </a:solidFill>
              <a:latin typeface="Calibri"/>
              <a:ea typeface="Calibri"/>
              <a:cs typeface="Calibri"/>
              <a:sym typeface="Calibri"/>
            </a:endParaRPr>
          </a:p>
        </p:txBody>
      </p:sp>
      <p:sp>
        <p:nvSpPr>
          <p:cNvPr id="469" name="Google Shape;469;p37"/>
          <p:cNvSpPr txBox="1"/>
          <p:nvPr/>
        </p:nvSpPr>
        <p:spPr>
          <a:xfrm>
            <a:off x="6297725" y="2854524"/>
            <a:ext cx="1191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DESIGNACIÓN</a:t>
            </a:r>
            <a:endParaRPr b="1" sz="1700">
              <a:solidFill>
                <a:srgbClr val="20124D"/>
              </a:solidFill>
              <a:latin typeface="Calibri"/>
              <a:ea typeface="Calibri"/>
              <a:cs typeface="Calibri"/>
              <a:sym typeface="Calibri"/>
            </a:endParaRPr>
          </a:p>
        </p:txBody>
      </p:sp>
      <p:sp>
        <p:nvSpPr>
          <p:cNvPr id="470" name="Google Shape;470;p37"/>
          <p:cNvSpPr/>
          <p:nvPr/>
        </p:nvSpPr>
        <p:spPr>
          <a:xfrm>
            <a:off x="2830627" y="2261700"/>
            <a:ext cx="251100" cy="1107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
        <p:nvSpPr>
          <p:cNvPr id="471" name="Google Shape;471;p37"/>
          <p:cNvSpPr/>
          <p:nvPr/>
        </p:nvSpPr>
        <p:spPr>
          <a:xfrm>
            <a:off x="2830627" y="2993887"/>
            <a:ext cx="251100" cy="1107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
        <p:nvSpPr>
          <p:cNvPr id="472" name="Google Shape;472;p37"/>
          <p:cNvSpPr/>
          <p:nvPr/>
        </p:nvSpPr>
        <p:spPr>
          <a:xfrm>
            <a:off x="4454027" y="2222850"/>
            <a:ext cx="251100" cy="1107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
        <p:nvSpPr>
          <p:cNvPr id="473" name="Google Shape;473;p37"/>
          <p:cNvSpPr/>
          <p:nvPr/>
        </p:nvSpPr>
        <p:spPr>
          <a:xfrm>
            <a:off x="4564177" y="2991625"/>
            <a:ext cx="251100" cy="1107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
        <p:nvSpPr>
          <p:cNvPr id="474" name="Google Shape;474;p37"/>
          <p:cNvSpPr/>
          <p:nvPr/>
        </p:nvSpPr>
        <p:spPr>
          <a:xfrm rot="-2086389">
            <a:off x="1268679" y="2468464"/>
            <a:ext cx="250908" cy="110598"/>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
        <p:nvSpPr>
          <p:cNvPr id="475" name="Google Shape;475;p37"/>
          <p:cNvSpPr/>
          <p:nvPr/>
        </p:nvSpPr>
        <p:spPr>
          <a:xfrm rot="2700000">
            <a:off x="1282831" y="2739493"/>
            <a:ext cx="251164" cy="110733"/>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
        <p:nvSpPr>
          <p:cNvPr id="476" name="Google Shape;476;p37"/>
          <p:cNvSpPr/>
          <p:nvPr/>
        </p:nvSpPr>
        <p:spPr>
          <a:xfrm>
            <a:off x="6021127" y="2993900"/>
            <a:ext cx="251100" cy="1107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
        <p:nvSpPr>
          <p:cNvPr id="477" name="Google Shape;477;p37"/>
          <p:cNvSpPr txBox="1"/>
          <p:nvPr/>
        </p:nvSpPr>
        <p:spPr>
          <a:xfrm>
            <a:off x="1673725" y="3723824"/>
            <a:ext cx="11910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BÚSQUEDA EN EL BANCO </a:t>
            </a:r>
            <a:endParaRPr b="1" sz="1700">
              <a:solidFill>
                <a:srgbClr val="20124D"/>
              </a:solidFill>
              <a:latin typeface="Calibri"/>
              <a:ea typeface="Calibri"/>
              <a:cs typeface="Calibri"/>
              <a:sym typeface="Calibri"/>
            </a:endParaRPr>
          </a:p>
        </p:txBody>
      </p:sp>
      <p:sp>
        <p:nvSpPr>
          <p:cNvPr id="478" name="Google Shape;478;p37"/>
          <p:cNvSpPr txBox="1"/>
          <p:nvPr/>
        </p:nvSpPr>
        <p:spPr>
          <a:xfrm>
            <a:off x="3167450" y="3721550"/>
            <a:ext cx="14571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POSTULACIÓN </a:t>
            </a:r>
            <a:r>
              <a:rPr b="1" lang="es" sz="1300">
                <a:solidFill>
                  <a:srgbClr val="20124D"/>
                </a:solidFill>
                <a:latin typeface="Calibri"/>
                <a:ea typeface="Calibri"/>
                <a:cs typeface="Calibri"/>
                <a:sym typeface="Calibri"/>
              </a:rPr>
              <a:t>POR LA ENTIDAD</a:t>
            </a:r>
            <a:endParaRPr b="1" sz="1700">
              <a:solidFill>
                <a:srgbClr val="20124D"/>
              </a:solidFill>
              <a:latin typeface="Calibri"/>
              <a:ea typeface="Calibri"/>
              <a:cs typeface="Calibri"/>
              <a:sym typeface="Calibri"/>
            </a:endParaRPr>
          </a:p>
        </p:txBody>
      </p:sp>
      <p:sp>
        <p:nvSpPr>
          <p:cNvPr id="479" name="Google Shape;479;p37"/>
          <p:cNvSpPr txBox="1"/>
          <p:nvPr/>
        </p:nvSpPr>
        <p:spPr>
          <a:xfrm>
            <a:off x="4915850" y="3760399"/>
            <a:ext cx="1191000" cy="1075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VERIFICACIÓN</a:t>
            </a:r>
            <a:endParaRPr b="1" sz="1300">
              <a:solidFill>
                <a:srgbClr val="20124D"/>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EVALUACIÓN</a:t>
            </a:r>
            <a:endParaRPr b="1" sz="1300">
              <a:solidFill>
                <a:srgbClr val="20124D"/>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PERFIL Y SELECCIÓN</a:t>
            </a:r>
            <a:endParaRPr b="1" sz="1700">
              <a:solidFill>
                <a:srgbClr val="20124D"/>
              </a:solidFill>
              <a:latin typeface="Calibri"/>
              <a:ea typeface="Calibri"/>
              <a:cs typeface="Calibri"/>
              <a:sym typeface="Calibri"/>
            </a:endParaRPr>
          </a:p>
        </p:txBody>
      </p:sp>
      <p:sp>
        <p:nvSpPr>
          <p:cNvPr id="480" name="Google Shape;480;p37"/>
          <p:cNvSpPr txBox="1"/>
          <p:nvPr/>
        </p:nvSpPr>
        <p:spPr>
          <a:xfrm>
            <a:off x="6297725" y="3838874"/>
            <a:ext cx="1191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DESIGNACIÓN</a:t>
            </a:r>
            <a:endParaRPr b="1" sz="1700">
              <a:solidFill>
                <a:srgbClr val="20124D"/>
              </a:solidFill>
              <a:latin typeface="Calibri"/>
              <a:ea typeface="Calibri"/>
              <a:cs typeface="Calibri"/>
              <a:sym typeface="Calibri"/>
            </a:endParaRPr>
          </a:p>
        </p:txBody>
      </p:sp>
      <p:sp>
        <p:nvSpPr>
          <p:cNvPr id="481" name="Google Shape;481;p37"/>
          <p:cNvSpPr/>
          <p:nvPr/>
        </p:nvSpPr>
        <p:spPr>
          <a:xfrm>
            <a:off x="2916352" y="3975962"/>
            <a:ext cx="251100" cy="1107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
        <p:nvSpPr>
          <p:cNvPr id="482" name="Google Shape;482;p37"/>
          <p:cNvSpPr/>
          <p:nvPr/>
        </p:nvSpPr>
        <p:spPr>
          <a:xfrm>
            <a:off x="4649902" y="3973700"/>
            <a:ext cx="251100" cy="1107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
        <p:nvSpPr>
          <p:cNvPr id="483" name="Google Shape;483;p37"/>
          <p:cNvSpPr/>
          <p:nvPr/>
        </p:nvSpPr>
        <p:spPr>
          <a:xfrm>
            <a:off x="6106852" y="3975975"/>
            <a:ext cx="251100" cy="1107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
        <p:nvSpPr>
          <p:cNvPr id="484" name="Google Shape;484;p37"/>
          <p:cNvSpPr/>
          <p:nvPr/>
        </p:nvSpPr>
        <p:spPr>
          <a:xfrm>
            <a:off x="1328802" y="3967737"/>
            <a:ext cx="251100" cy="1107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grpSp>
        <p:nvGrpSpPr>
          <p:cNvPr id="485" name="Google Shape;485;p37"/>
          <p:cNvGrpSpPr/>
          <p:nvPr/>
        </p:nvGrpSpPr>
        <p:grpSpPr>
          <a:xfrm>
            <a:off x="6223300" y="887596"/>
            <a:ext cx="1431641" cy="1431641"/>
            <a:chOff x="2020525" y="1838150"/>
            <a:chExt cx="1635600" cy="1635600"/>
          </a:xfrm>
        </p:grpSpPr>
        <p:sp>
          <p:nvSpPr>
            <p:cNvPr id="486" name="Google Shape;486;p37"/>
            <p:cNvSpPr/>
            <p:nvPr/>
          </p:nvSpPr>
          <p:spPr>
            <a:xfrm>
              <a:off x="2020525" y="1838150"/>
              <a:ext cx="1635600" cy="1635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7" name="Google Shape;487;p37"/>
            <p:cNvPicPr preferRelativeResize="0"/>
            <p:nvPr/>
          </p:nvPicPr>
          <p:blipFill>
            <a:blip r:embed="rId3">
              <a:alphaModFix/>
            </a:blip>
            <a:stretch>
              <a:fillRect/>
            </a:stretch>
          </p:blipFill>
          <p:spPr>
            <a:xfrm>
              <a:off x="2295260" y="2310634"/>
              <a:ext cx="1107651" cy="602600"/>
            </a:xfrm>
            <a:prstGeom prst="rect">
              <a:avLst/>
            </a:prstGeom>
            <a:noFill/>
            <a:ln>
              <a:noFill/>
            </a:ln>
          </p:spPr>
        </p:pic>
      </p:grpSp>
      <p:sp>
        <p:nvSpPr>
          <p:cNvPr id="488" name="Google Shape;488;p37"/>
          <p:cNvSpPr txBox="1"/>
          <p:nvPr/>
        </p:nvSpPr>
        <p:spPr>
          <a:xfrm>
            <a:off x="7834850" y="2854524"/>
            <a:ext cx="1191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CALIFICACIÓN</a:t>
            </a:r>
            <a:endParaRPr b="1" sz="1700">
              <a:solidFill>
                <a:srgbClr val="20124D"/>
              </a:solidFill>
              <a:latin typeface="Calibri"/>
              <a:ea typeface="Calibri"/>
              <a:cs typeface="Calibri"/>
              <a:sym typeface="Calibri"/>
            </a:endParaRPr>
          </a:p>
        </p:txBody>
      </p:sp>
      <p:sp>
        <p:nvSpPr>
          <p:cNvPr id="489" name="Google Shape;489;p37"/>
          <p:cNvSpPr/>
          <p:nvPr/>
        </p:nvSpPr>
        <p:spPr>
          <a:xfrm>
            <a:off x="7478077" y="2993900"/>
            <a:ext cx="251100" cy="1107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
        <p:nvSpPr>
          <p:cNvPr id="490" name="Google Shape;490;p37"/>
          <p:cNvSpPr txBox="1"/>
          <p:nvPr/>
        </p:nvSpPr>
        <p:spPr>
          <a:xfrm>
            <a:off x="7783150" y="3838874"/>
            <a:ext cx="1191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300">
                <a:solidFill>
                  <a:srgbClr val="20124D"/>
                </a:solidFill>
                <a:latin typeface="Calibri"/>
                <a:ea typeface="Calibri"/>
                <a:cs typeface="Calibri"/>
                <a:sym typeface="Calibri"/>
              </a:rPr>
              <a:t>CALIFICACIÓN</a:t>
            </a:r>
            <a:endParaRPr b="1" sz="1700">
              <a:solidFill>
                <a:srgbClr val="20124D"/>
              </a:solidFill>
              <a:latin typeface="Calibri"/>
              <a:ea typeface="Calibri"/>
              <a:cs typeface="Calibri"/>
              <a:sym typeface="Calibri"/>
            </a:endParaRPr>
          </a:p>
        </p:txBody>
      </p:sp>
      <p:sp>
        <p:nvSpPr>
          <p:cNvPr id="491" name="Google Shape;491;p37"/>
          <p:cNvSpPr/>
          <p:nvPr/>
        </p:nvSpPr>
        <p:spPr>
          <a:xfrm>
            <a:off x="7426377" y="3978250"/>
            <a:ext cx="251100" cy="1107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0124D"/>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8"/>
          <p:cNvSpPr/>
          <p:nvPr/>
        </p:nvSpPr>
        <p:spPr>
          <a:xfrm>
            <a:off x="50" y="0"/>
            <a:ext cx="9144000" cy="1281900"/>
          </a:xfrm>
          <a:prstGeom prst="rect">
            <a:avLst/>
          </a:prstGeom>
          <a:solidFill>
            <a:srgbClr val="2012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497" name="Google Shape;497;p38"/>
          <p:cNvSpPr txBox="1"/>
          <p:nvPr>
            <p:ph type="title"/>
          </p:nvPr>
        </p:nvSpPr>
        <p:spPr>
          <a:xfrm>
            <a:off x="1132323" y="477350"/>
            <a:ext cx="6772800" cy="4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891"/>
              <a:buNone/>
            </a:pPr>
            <a:r>
              <a:rPr b="1" lang="es" sz="3058">
                <a:solidFill>
                  <a:schemeClr val="lt1"/>
                </a:solidFill>
                <a:latin typeface="Calibri"/>
                <a:ea typeface="Calibri"/>
                <a:cs typeface="Calibri"/>
                <a:sym typeface="Calibri"/>
              </a:rPr>
              <a:t>¿Quiénes </a:t>
            </a:r>
            <a:r>
              <a:rPr b="1" lang="es" sz="3058">
                <a:solidFill>
                  <a:srgbClr val="F5A700"/>
                </a:solidFill>
                <a:latin typeface="Calibri"/>
                <a:ea typeface="Calibri"/>
                <a:cs typeface="Calibri"/>
                <a:sym typeface="Calibri"/>
              </a:rPr>
              <a:t>no </a:t>
            </a:r>
            <a:r>
              <a:rPr b="1" lang="es" sz="3058">
                <a:solidFill>
                  <a:schemeClr val="lt1"/>
                </a:solidFill>
                <a:latin typeface="Calibri"/>
                <a:ea typeface="Calibri"/>
                <a:cs typeface="Calibri"/>
                <a:sym typeface="Calibri"/>
              </a:rPr>
              <a:t>pueden participar?</a:t>
            </a:r>
            <a:endParaRPr b="1" sz="3058">
              <a:solidFill>
                <a:schemeClr val="lt1"/>
              </a:solidFill>
              <a:latin typeface="Calibri"/>
              <a:ea typeface="Calibri"/>
              <a:cs typeface="Calibri"/>
              <a:sym typeface="Calibri"/>
            </a:endParaRPr>
          </a:p>
        </p:txBody>
      </p:sp>
      <p:sp>
        <p:nvSpPr>
          <p:cNvPr id="498" name="Google Shape;498;p38"/>
          <p:cNvSpPr txBox="1"/>
          <p:nvPr/>
        </p:nvSpPr>
        <p:spPr>
          <a:xfrm>
            <a:off x="1396740" y="1575775"/>
            <a:ext cx="6691200" cy="400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a:solidFill>
                  <a:srgbClr val="20124D"/>
                </a:solidFill>
                <a:latin typeface="Calibri"/>
                <a:ea typeface="Calibri"/>
                <a:cs typeface="Calibri"/>
                <a:sym typeface="Calibri"/>
              </a:rPr>
              <a:t>Funcionarios o servidores públicos tienen restricción con todas las entidades.</a:t>
            </a:r>
            <a:endParaRPr b="1" sz="1800">
              <a:solidFill>
                <a:srgbClr val="20124D"/>
              </a:solidFill>
              <a:latin typeface="Calibri"/>
              <a:ea typeface="Calibri"/>
              <a:cs typeface="Calibri"/>
              <a:sym typeface="Calibri"/>
            </a:endParaRPr>
          </a:p>
        </p:txBody>
      </p:sp>
      <p:sp>
        <p:nvSpPr>
          <p:cNvPr id="499" name="Google Shape;499;p38"/>
          <p:cNvSpPr txBox="1"/>
          <p:nvPr/>
        </p:nvSpPr>
        <p:spPr>
          <a:xfrm>
            <a:off x="1396740" y="1960675"/>
            <a:ext cx="6082200" cy="400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a:solidFill>
                  <a:srgbClr val="20124D"/>
                </a:solidFill>
                <a:latin typeface="Calibri"/>
                <a:ea typeface="Calibri"/>
                <a:cs typeface="Calibri"/>
                <a:sym typeface="Calibri"/>
              </a:rPr>
              <a:t>Los contratistas tienen restricción con todas las entidades.</a:t>
            </a:r>
            <a:endParaRPr sz="1800">
              <a:solidFill>
                <a:srgbClr val="20124D"/>
              </a:solidFill>
            </a:endParaRPr>
          </a:p>
        </p:txBody>
      </p:sp>
      <p:sp>
        <p:nvSpPr>
          <p:cNvPr id="500" name="Google Shape;500;p38"/>
          <p:cNvSpPr txBox="1"/>
          <p:nvPr/>
        </p:nvSpPr>
        <p:spPr>
          <a:xfrm>
            <a:off x="1396740" y="2422825"/>
            <a:ext cx="5912400" cy="648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a:solidFill>
                  <a:srgbClr val="20124D"/>
                </a:solidFill>
                <a:latin typeface="Calibri"/>
                <a:ea typeface="Calibri"/>
                <a:cs typeface="Calibri"/>
                <a:sym typeface="Calibri"/>
              </a:rPr>
              <a:t>Para funcionarios o contratistas de entidades en convenio solo tienen restricción los vinculados al área encargada del convenio. </a:t>
            </a:r>
            <a:endParaRPr sz="1800">
              <a:solidFill>
                <a:srgbClr val="20124D"/>
              </a:solidFill>
            </a:endParaRPr>
          </a:p>
        </p:txBody>
      </p:sp>
      <p:sp>
        <p:nvSpPr>
          <p:cNvPr id="501" name="Google Shape;501;p38"/>
          <p:cNvSpPr txBox="1"/>
          <p:nvPr/>
        </p:nvSpPr>
        <p:spPr>
          <a:xfrm>
            <a:off x="1396690" y="3115063"/>
            <a:ext cx="6082200" cy="648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a:solidFill>
                  <a:srgbClr val="20124D"/>
                </a:solidFill>
                <a:latin typeface="Calibri"/>
                <a:ea typeface="Calibri"/>
                <a:cs typeface="Calibri"/>
                <a:sym typeface="Calibri"/>
              </a:rPr>
              <a:t>Las personas naturales con vínculo de parentesco sólo tienen restricción con la entidad que oferta la convocatoria.</a:t>
            </a:r>
            <a:endParaRPr sz="1800">
              <a:solidFill>
                <a:srgbClr val="20124D"/>
              </a:solidFill>
            </a:endParaRPr>
          </a:p>
        </p:txBody>
      </p:sp>
      <p:sp>
        <p:nvSpPr>
          <p:cNvPr id="502" name="Google Shape;502;p38"/>
          <p:cNvSpPr txBox="1"/>
          <p:nvPr/>
        </p:nvSpPr>
        <p:spPr>
          <a:xfrm>
            <a:off x="1406795" y="3884575"/>
            <a:ext cx="6691200" cy="648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es">
                <a:solidFill>
                  <a:srgbClr val="20124D"/>
                </a:solidFill>
                <a:latin typeface="Calibri"/>
                <a:ea typeface="Calibri"/>
                <a:cs typeface="Calibri"/>
                <a:sym typeface="Calibri"/>
              </a:rPr>
              <a:t>Se incluye </a:t>
            </a:r>
            <a:r>
              <a:rPr b="1" lang="es">
                <a:solidFill>
                  <a:srgbClr val="20124D"/>
                </a:solidFill>
                <a:latin typeface="Calibri"/>
                <a:ea typeface="Calibri"/>
                <a:cs typeface="Calibri"/>
                <a:sym typeface="Calibri"/>
              </a:rPr>
              <a:t>restricción</a:t>
            </a:r>
            <a:r>
              <a:rPr b="1" lang="es">
                <a:solidFill>
                  <a:srgbClr val="20124D"/>
                </a:solidFill>
                <a:latin typeface="Calibri"/>
                <a:ea typeface="Calibri"/>
                <a:cs typeface="Calibri"/>
                <a:sym typeface="Calibri"/>
              </a:rPr>
              <a:t> para el experto que participa dentro de la misma convocatoria </a:t>
            </a:r>
            <a:endParaRPr b="1">
              <a:solidFill>
                <a:srgbClr val="20124D"/>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b="1" lang="es">
                <a:solidFill>
                  <a:srgbClr val="20124D"/>
                </a:solidFill>
                <a:latin typeface="Calibri"/>
                <a:ea typeface="Calibri"/>
                <a:cs typeface="Calibri"/>
                <a:sym typeface="Calibri"/>
              </a:rPr>
              <a:t>o programa de acuerdo con la modalidad. </a:t>
            </a:r>
            <a:endParaRPr b="1" sz="1800">
              <a:solidFill>
                <a:srgbClr val="20124D"/>
              </a:solidFill>
              <a:latin typeface="Calibri"/>
              <a:ea typeface="Calibri"/>
              <a:cs typeface="Calibri"/>
              <a:sym typeface="Calibri"/>
            </a:endParaRPr>
          </a:p>
        </p:txBody>
      </p:sp>
      <p:sp>
        <p:nvSpPr>
          <p:cNvPr id="503" name="Google Shape;503;p38"/>
          <p:cNvSpPr/>
          <p:nvPr/>
        </p:nvSpPr>
        <p:spPr>
          <a:xfrm rot="-5400000">
            <a:off x="1221825" y="1724385"/>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504" name="Google Shape;504;p38"/>
          <p:cNvSpPr/>
          <p:nvPr/>
        </p:nvSpPr>
        <p:spPr>
          <a:xfrm rot="-5400000">
            <a:off x="1221825" y="2120954"/>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505" name="Google Shape;505;p38"/>
          <p:cNvSpPr/>
          <p:nvPr/>
        </p:nvSpPr>
        <p:spPr>
          <a:xfrm rot="-5400000">
            <a:off x="1221825" y="2578154"/>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506" name="Google Shape;506;p38"/>
          <p:cNvSpPr/>
          <p:nvPr/>
        </p:nvSpPr>
        <p:spPr>
          <a:xfrm rot="-5400000">
            <a:off x="1221825" y="3279523"/>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507" name="Google Shape;507;p38"/>
          <p:cNvSpPr/>
          <p:nvPr/>
        </p:nvSpPr>
        <p:spPr>
          <a:xfrm rot="-5400000">
            <a:off x="1221825" y="4061734"/>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grpSp>
        <p:nvGrpSpPr>
          <p:cNvPr id="508" name="Google Shape;508;p38"/>
          <p:cNvGrpSpPr/>
          <p:nvPr/>
        </p:nvGrpSpPr>
        <p:grpSpPr>
          <a:xfrm>
            <a:off x="6998875" y="566071"/>
            <a:ext cx="1431641" cy="1431641"/>
            <a:chOff x="2020525" y="1838150"/>
            <a:chExt cx="1635600" cy="1635600"/>
          </a:xfrm>
        </p:grpSpPr>
        <p:sp>
          <p:nvSpPr>
            <p:cNvPr id="509" name="Google Shape;509;p38"/>
            <p:cNvSpPr/>
            <p:nvPr/>
          </p:nvSpPr>
          <p:spPr>
            <a:xfrm>
              <a:off x="2020525" y="1838150"/>
              <a:ext cx="1635600" cy="1635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0" name="Google Shape;510;p38"/>
            <p:cNvPicPr preferRelativeResize="0"/>
            <p:nvPr/>
          </p:nvPicPr>
          <p:blipFill>
            <a:blip r:embed="rId3">
              <a:alphaModFix/>
            </a:blip>
            <a:stretch>
              <a:fillRect/>
            </a:stretch>
          </p:blipFill>
          <p:spPr>
            <a:xfrm>
              <a:off x="2295260" y="2310634"/>
              <a:ext cx="1107651" cy="602600"/>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graphicFrame>
        <p:nvGraphicFramePr>
          <p:cNvPr id="515" name="Google Shape;515;p39"/>
          <p:cNvGraphicFramePr/>
          <p:nvPr/>
        </p:nvGraphicFramePr>
        <p:xfrm>
          <a:off x="76200" y="41375"/>
          <a:ext cx="3000000" cy="3000000"/>
        </p:xfrm>
        <a:graphic>
          <a:graphicData uri="http://schemas.openxmlformats.org/drawingml/2006/table">
            <a:tbl>
              <a:tblPr>
                <a:noFill/>
                <a:tableStyleId>{C190E35C-C704-44BA-BFC5-A436A76BF3A3}</a:tableStyleId>
              </a:tblPr>
              <a:tblGrid>
                <a:gridCol w="5463675"/>
                <a:gridCol w="1990950"/>
                <a:gridCol w="1481675"/>
              </a:tblGrid>
              <a:tr h="400025">
                <a:tc gridSpan="2">
                  <a:txBody>
                    <a:bodyPr/>
                    <a:lstStyle/>
                    <a:p>
                      <a:pPr indent="0" lvl="0" marL="0" rtl="0" algn="ctr">
                        <a:lnSpc>
                          <a:spcPct val="129500"/>
                        </a:lnSpc>
                        <a:spcBef>
                          <a:spcPts val="0"/>
                        </a:spcBef>
                        <a:spcAft>
                          <a:spcPts val="0"/>
                        </a:spcAft>
                        <a:buNone/>
                      </a:pPr>
                      <a:r>
                        <a:rPr b="1" lang="es" sz="900">
                          <a:solidFill>
                            <a:schemeClr val="dk1"/>
                          </a:solidFill>
                        </a:rPr>
                        <a:t>JURADOS - Tabla de puntuación </a:t>
                      </a:r>
                      <a:r>
                        <a:rPr b="1" lang="es" sz="900" u="sng">
                          <a:solidFill>
                            <a:schemeClr val="dk1"/>
                          </a:solidFill>
                        </a:rPr>
                        <a:t>jurados</a:t>
                      </a:r>
                      <a:r>
                        <a:rPr b="1" lang="es" sz="900">
                          <a:solidFill>
                            <a:schemeClr val="dk1"/>
                          </a:solidFill>
                        </a:rPr>
                        <a:t> con título universitario</a:t>
                      </a:r>
                      <a:r>
                        <a:rPr b="1" lang="es" sz="1100">
                          <a:solidFill>
                            <a:schemeClr val="dk1"/>
                          </a:solidFill>
                        </a:rPr>
                        <a:t> / </a:t>
                      </a:r>
                      <a:r>
                        <a:rPr b="1" lang="es" sz="900"/>
                        <a:t>Criterios </a:t>
                      </a:r>
                      <a:endParaRPr b="1"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solidFill>
                      <a:srgbClr val="F5A700"/>
                    </a:solidFill>
                  </a:tcPr>
                </a:tc>
                <a:tc hMerge="1"/>
                <a:tc>
                  <a:txBody>
                    <a:bodyPr/>
                    <a:lstStyle/>
                    <a:p>
                      <a:pPr indent="0" lvl="0" marL="0" rtl="0" algn="ctr">
                        <a:lnSpc>
                          <a:spcPct val="120000"/>
                        </a:lnSpc>
                        <a:spcBef>
                          <a:spcPts val="0"/>
                        </a:spcBef>
                        <a:spcAft>
                          <a:spcPts val="0"/>
                        </a:spcAft>
                        <a:buNone/>
                      </a:pPr>
                      <a:r>
                        <a:rPr b="1" lang="es" sz="900"/>
                        <a:t>Puntuación</a:t>
                      </a:r>
                      <a:endParaRPr b="1"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solidFill>
                      <a:srgbClr val="F5A700"/>
                    </a:solidFill>
                  </a:tcPr>
                </a:tc>
              </a:tr>
              <a:tr h="267150">
                <a:tc rowSpan="4">
                  <a:txBody>
                    <a:bodyPr/>
                    <a:lstStyle/>
                    <a:p>
                      <a:pPr indent="0" lvl="0" marL="0" rtl="0" algn="just">
                        <a:lnSpc>
                          <a:spcPct val="120000"/>
                        </a:lnSpc>
                        <a:spcBef>
                          <a:spcPts val="0"/>
                        </a:spcBef>
                        <a:spcAft>
                          <a:spcPts val="0"/>
                        </a:spcAft>
                        <a:buNone/>
                      </a:pPr>
                      <a:r>
                        <a:rPr lang="es" sz="900"/>
                        <a:t>Nivel académico de acuerdo con el perfil de la convocatoria o programa</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900"/>
                        <a:t>Pregrado</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900"/>
                        <a:t>15</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400025">
                <a:tc vMerge="1"/>
                <a:tc>
                  <a:txBody>
                    <a:bodyPr/>
                    <a:lstStyle/>
                    <a:p>
                      <a:pPr indent="0" lvl="0" marL="0" rtl="0" algn="ctr">
                        <a:lnSpc>
                          <a:spcPct val="120000"/>
                        </a:lnSpc>
                        <a:spcBef>
                          <a:spcPts val="0"/>
                        </a:spcBef>
                        <a:spcAft>
                          <a:spcPts val="0"/>
                        </a:spcAft>
                        <a:buNone/>
                      </a:pPr>
                      <a:r>
                        <a:rPr lang="es" sz="900"/>
                        <a:t>Especialización</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900"/>
                        <a:t>18</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67150">
                <a:tc vMerge="1"/>
                <a:tc>
                  <a:txBody>
                    <a:bodyPr/>
                    <a:lstStyle/>
                    <a:p>
                      <a:pPr indent="0" lvl="0" marL="0" rtl="0" algn="ctr">
                        <a:lnSpc>
                          <a:spcPct val="120000"/>
                        </a:lnSpc>
                        <a:spcBef>
                          <a:spcPts val="0"/>
                        </a:spcBef>
                        <a:spcAft>
                          <a:spcPts val="0"/>
                        </a:spcAft>
                        <a:buNone/>
                      </a:pPr>
                      <a:r>
                        <a:rPr lang="es" sz="900"/>
                        <a:t>Maestría</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900"/>
                        <a:t>22</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67150">
                <a:tc vMerge="1"/>
                <a:tc>
                  <a:txBody>
                    <a:bodyPr/>
                    <a:lstStyle/>
                    <a:p>
                      <a:pPr indent="0" lvl="0" marL="0" rtl="0" algn="ctr">
                        <a:lnSpc>
                          <a:spcPct val="120000"/>
                        </a:lnSpc>
                        <a:spcBef>
                          <a:spcPts val="0"/>
                        </a:spcBef>
                        <a:spcAft>
                          <a:spcPts val="0"/>
                        </a:spcAft>
                        <a:buNone/>
                      </a:pPr>
                      <a:r>
                        <a:rPr lang="es" sz="900"/>
                        <a:t>Doctorado</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900"/>
                        <a:t>25</a:t>
                      </a:r>
                      <a:endParaRPr b="1"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67150">
                <a:tc rowSpan="4">
                  <a:txBody>
                    <a:bodyPr/>
                    <a:lstStyle/>
                    <a:p>
                      <a:pPr indent="0" lvl="0" marL="0" rtl="0" algn="just">
                        <a:lnSpc>
                          <a:spcPct val="120000"/>
                        </a:lnSpc>
                        <a:spcBef>
                          <a:spcPts val="0"/>
                        </a:spcBef>
                        <a:spcAft>
                          <a:spcPts val="0"/>
                        </a:spcAft>
                        <a:buNone/>
                      </a:pPr>
                      <a:r>
                        <a:rPr b="1" lang="es" sz="900"/>
                        <a:t>Experiencia del participante </a:t>
                      </a:r>
                      <a:r>
                        <a:rPr lang="es" sz="900"/>
                        <a:t>en creación, investigación, formación, producción, circulación, gestión u otros, en el campo de especialidad. </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900"/>
                        <a:t>4 años</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900"/>
                        <a:t>45</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67150">
                <a:tc vMerge="1"/>
                <a:tc>
                  <a:txBody>
                    <a:bodyPr/>
                    <a:lstStyle/>
                    <a:p>
                      <a:pPr indent="0" lvl="0" marL="0" rtl="0" algn="ctr">
                        <a:lnSpc>
                          <a:spcPct val="120000"/>
                        </a:lnSpc>
                        <a:spcBef>
                          <a:spcPts val="0"/>
                        </a:spcBef>
                        <a:spcAft>
                          <a:spcPts val="0"/>
                        </a:spcAft>
                        <a:buNone/>
                      </a:pPr>
                      <a:r>
                        <a:rPr lang="es" sz="900"/>
                        <a:t>5 años</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900"/>
                        <a:t>50</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67150">
                <a:tc vMerge="1"/>
                <a:tc>
                  <a:txBody>
                    <a:bodyPr/>
                    <a:lstStyle/>
                    <a:p>
                      <a:pPr indent="0" lvl="0" marL="0" rtl="0" algn="ctr">
                        <a:lnSpc>
                          <a:spcPct val="120000"/>
                        </a:lnSpc>
                        <a:spcBef>
                          <a:spcPts val="0"/>
                        </a:spcBef>
                        <a:spcAft>
                          <a:spcPts val="0"/>
                        </a:spcAft>
                        <a:buNone/>
                      </a:pPr>
                      <a:r>
                        <a:rPr lang="es" sz="900"/>
                        <a:t>6 años</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900"/>
                        <a:t>55</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400025">
                <a:tc vMerge="1"/>
                <a:tc>
                  <a:txBody>
                    <a:bodyPr/>
                    <a:lstStyle/>
                    <a:p>
                      <a:pPr indent="0" lvl="0" marL="0" rtl="0" algn="ctr">
                        <a:lnSpc>
                          <a:spcPct val="120000"/>
                        </a:lnSpc>
                        <a:spcBef>
                          <a:spcPts val="0"/>
                        </a:spcBef>
                        <a:spcAft>
                          <a:spcPts val="0"/>
                        </a:spcAft>
                        <a:buNone/>
                      </a:pPr>
                      <a:r>
                        <a:rPr lang="es" sz="900"/>
                        <a:t>De 7 años en adelante</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900"/>
                        <a:t>60</a:t>
                      </a:r>
                      <a:endParaRPr b="1"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400025">
                <a:tc rowSpan="2">
                  <a:txBody>
                    <a:bodyPr/>
                    <a:lstStyle/>
                    <a:p>
                      <a:pPr indent="0" lvl="0" marL="0" rtl="0" algn="just">
                        <a:lnSpc>
                          <a:spcPct val="120000"/>
                        </a:lnSpc>
                        <a:spcBef>
                          <a:spcPts val="0"/>
                        </a:spcBef>
                        <a:spcAft>
                          <a:spcPts val="0"/>
                        </a:spcAft>
                        <a:buNone/>
                      </a:pPr>
                      <a:r>
                        <a:rPr lang="es" sz="900"/>
                        <a:t>Experiencia como evaluador de proyectos, o jurado de convocatorias artísticas, creativas, culturales,  patrimoniales, recreativas, deportivas o sociales.   </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900"/>
                        <a:t>1 a 5 certificaciones</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900"/>
                        <a:t>3</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532900">
                <a:tc vMerge="1"/>
                <a:tc>
                  <a:txBody>
                    <a:bodyPr/>
                    <a:lstStyle/>
                    <a:p>
                      <a:pPr indent="0" lvl="0" marL="0" rtl="0" algn="ctr">
                        <a:lnSpc>
                          <a:spcPct val="120000"/>
                        </a:lnSpc>
                        <a:spcBef>
                          <a:spcPts val="0"/>
                        </a:spcBef>
                        <a:spcAft>
                          <a:spcPts val="0"/>
                        </a:spcAft>
                        <a:buNone/>
                      </a:pPr>
                      <a:r>
                        <a:rPr lang="es" sz="900"/>
                        <a:t>6 certificaciones en adelante</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900"/>
                        <a:t>5</a:t>
                      </a:r>
                      <a:endParaRPr b="1"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532900">
                <a:tc>
                  <a:txBody>
                    <a:bodyPr/>
                    <a:lstStyle/>
                    <a:p>
                      <a:pPr indent="0" lvl="0" marL="0" rtl="0" algn="just">
                        <a:lnSpc>
                          <a:spcPct val="120000"/>
                        </a:lnSpc>
                        <a:spcBef>
                          <a:spcPts val="0"/>
                        </a:spcBef>
                        <a:spcAft>
                          <a:spcPts val="0"/>
                        </a:spcAft>
                        <a:buNone/>
                      </a:pPr>
                      <a:r>
                        <a:rPr lang="es" sz="900"/>
                        <a:t>Relación entre la hoja de vida del participante y el objeto de la convocatoria o programa.</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900"/>
                        <a:t>1 a 10</a:t>
                      </a:r>
                      <a:endParaRPr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900"/>
                        <a:t>10</a:t>
                      </a:r>
                      <a:endParaRPr b="1"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67150">
                <a:tc gridSpan="2">
                  <a:txBody>
                    <a:bodyPr/>
                    <a:lstStyle/>
                    <a:p>
                      <a:pPr indent="0" lvl="0" marL="0" rtl="0" algn="r">
                        <a:lnSpc>
                          <a:spcPct val="120000"/>
                        </a:lnSpc>
                        <a:spcBef>
                          <a:spcPts val="0"/>
                        </a:spcBef>
                        <a:spcAft>
                          <a:spcPts val="0"/>
                        </a:spcAft>
                        <a:buNone/>
                      </a:pPr>
                      <a:r>
                        <a:rPr b="1" lang="es" sz="900"/>
                        <a:t>Puntuación máxima</a:t>
                      </a:r>
                      <a:endParaRPr b="1"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hMerge="1"/>
                <a:tc>
                  <a:txBody>
                    <a:bodyPr/>
                    <a:lstStyle/>
                    <a:p>
                      <a:pPr indent="0" lvl="0" marL="0" rtl="0" algn="ctr">
                        <a:lnSpc>
                          <a:spcPct val="120000"/>
                        </a:lnSpc>
                        <a:spcBef>
                          <a:spcPts val="0"/>
                        </a:spcBef>
                        <a:spcAft>
                          <a:spcPts val="0"/>
                        </a:spcAft>
                        <a:buNone/>
                      </a:pPr>
                      <a:r>
                        <a:rPr b="1" lang="es" sz="900"/>
                        <a:t>100</a:t>
                      </a:r>
                      <a:endParaRPr b="1" sz="9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graphicFrame>
        <p:nvGraphicFramePr>
          <p:cNvPr id="520" name="Google Shape;520;p40"/>
          <p:cNvGraphicFramePr/>
          <p:nvPr/>
        </p:nvGraphicFramePr>
        <p:xfrm>
          <a:off x="152400" y="152400"/>
          <a:ext cx="3000000" cy="3000000"/>
        </p:xfrm>
        <a:graphic>
          <a:graphicData uri="http://schemas.openxmlformats.org/drawingml/2006/table">
            <a:tbl>
              <a:tblPr>
                <a:noFill/>
                <a:tableStyleId>{C190E35C-C704-44BA-BFC5-A436A76BF3A3}</a:tableStyleId>
              </a:tblPr>
              <a:tblGrid>
                <a:gridCol w="4419600"/>
                <a:gridCol w="3122550"/>
                <a:gridCol w="1314675"/>
              </a:tblGrid>
              <a:tr h="200025">
                <a:tc gridSpan="2">
                  <a:txBody>
                    <a:bodyPr/>
                    <a:lstStyle/>
                    <a:p>
                      <a:pPr indent="0" lvl="0" marL="0" rtl="0" algn="ctr">
                        <a:lnSpc>
                          <a:spcPct val="129500"/>
                        </a:lnSpc>
                        <a:spcBef>
                          <a:spcPts val="0"/>
                        </a:spcBef>
                        <a:spcAft>
                          <a:spcPts val="800"/>
                        </a:spcAft>
                        <a:buNone/>
                      </a:pPr>
                      <a:r>
                        <a:rPr b="1" lang="es" sz="1000">
                          <a:solidFill>
                            <a:schemeClr val="dk1"/>
                          </a:solidFill>
                        </a:rPr>
                        <a:t>JURADOS - Tabla de puntuación</a:t>
                      </a:r>
                      <a:r>
                        <a:rPr b="1" lang="es" sz="1000" u="sng">
                          <a:solidFill>
                            <a:schemeClr val="dk1"/>
                          </a:solidFill>
                        </a:rPr>
                        <a:t> jurados </a:t>
                      </a:r>
                      <a:r>
                        <a:rPr b="1" lang="es" sz="1000">
                          <a:solidFill>
                            <a:schemeClr val="dk1"/>
                          </a:solidFill>
                        </a:rPr>
                        <a:t>sin título universitario / </a:t>
                      </a:r>
                      <a:r>
                        <a:rPr b="1" lang="es" sz="1000"/>
                        <a:t>Criterios</a:t>
                      </a:r>
                      <a:endParaRPr b="1" sz="10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solidFill>
                      <a:srgbClr val="F5A700"/>
                    </a:solidFill>
                  </a:tcPr>
                </a:tc>
                <a:tc hMerge="1"/>
                <a:tc>
                  <a:txBody>
                    <a:bodyPr/>
                    <a:lstStyle/>
                    <a:p>
                      <a:pPr indent="0" lvl="0" marL="0" rtl="0" algn="ctr">
                        <a:lnSpc>
                          <a:spcPct val="120000"/>
                        </a:lnSpc>
                        <a:spcBef>
                          <a:spcPts val="0"/>
                        </a:spcBef>
                        <a:spcAft>
                          <a:spcPts val="0"/>
                        </a:spcAft>
                        <a:buNone/>
                      </a:pPr>
                      <a:r>
                        <a:rPr b="1" lang="es" sz="1000"/>
                        <a:t>Puntuación</a:t>
                      </a:r>
                      <a:endParaRPr b="1" sz="10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solidFill>
                      <a:srgbClr val="F5A700"/>
                    </a:solidFill>
                  </a:tcPr>
                </a:tc>
              </a:tr>
              <a:tr h="200025">
                <a:tc rowSpan="5">
                  <a:txBody>
                    <a:bodyPr/>
                    <a:lstStyle/>
                    <a:p>
                      <a:pPr indent="0" lvl="0" marL="0" rtl="0" algn="just">
                        <a:lnSpc>
                          <a:spcPct val="120000"/>
                        </a:lnSpc>
                        <a:spcBef>
                          <a:spcPts val="0"/>
                        </a:spcBef>
                        <a:spcAft>
                          <a:spcPts val="0"/>
                        </a:spcAft>
                        <a:buNone/>
                      </a:pPr>
                      <a:r>
                        <a:rPr lang="es" sz="700"/>
                        <a:t>Experiencia del participante en creación, investigación, formación, producción, circulación, gestión u otros, en el campo de especialidad.</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4 años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45</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00025">
                <a:tc vMerge="1"/>
                <a:tc>
                  <a:txBody>
                    <a:bodyPr/>
                    <a:lstStyle/>
                    <a:p>
                      <a:pPr indent="0" lvl="0" marL="0" rtl="0" algn="ctr">
                        <a:lnSpc>
                          <a:spcPct val="120000"/>
                        </a:lnSpc>
                        <a:spcBef>
                          <a:spcPts val="0"/>
                        </a:spcBef>
                        <a:spcAft>
                          <a:spcPts val="0"/>
                        </a:spcAft>
                        <a:buNone/>
                      </a:pPr>
                      <a:r>
                        <a:rPr lang="es" sz="700"/>
                        <a:t>5 años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50</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00025">
                <a:tc vMerge="1"/>
                <a:tc>
                  <a:txBody>
                    <a:bodyPr/>
                    <a:lstStyle/>
                    <a:p>
                      <a:pPr indent="0" lvl="0" marL="0" rtl="0" algn="ctr">
                        <a:lnSpc>
                          <a:spcPct val="120000"/>
                        </a:lnSpc>
                        <a:spcBef>
                          <a:spcPts val="0"/>
                        </a:spcBef>
                        <a:spcAft>
                          <a:spcPts val="0"/>
                        </a:spcAft>
                        <a:buNone/>
                      </a:pPr>
                      <a:r>
                        <a:rPr lang="es" sz="700"/>
                        <a:t>6 años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55</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00025">
                <a:tc vMerge="1"/>
                <a:tc>
                  <a:txBody>
                    <a:bodyPr/>
                    <a:lstStyle/>
                    <a:p>
                      <a:pPr indent="0" lvl="0" marL="0" rtl="0" algn="ctr">
                        <a:lnSpc>
                          <a:spcPct val="120000"/>
                        </a:lnSpc>
                        <a:spcBef>
                          <a:spcPts val="0"/>
                        </a:spcBef>
                        <a:spcAft>
                          <a:spcPts val="0"/>
                        </a:spcAft>
                        <a:buNone/>
                      </a:pPr>
                      <a:r>
                        <a:rPr lang="es" sz="700"/>
                        <a:t>7 años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60</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342900">
                <a:tc vMerge="1"/>
                <a:tc>
                  <a:txBody>
                    <a:bodyPr/>
                    <a:lstStyle/>
                    <a:p>
                      <a:pPr indent="0" lvl="0" marL="0" rtl="0" algn="ctr">
                        <a:lnSpc>
                          <a:spcPct val="120000"/>
                        </a:lnSpc>
                        <a:spcBef>
                          <a:spcPts val="0"/>
                        </a:spcBef>
                        <a:spcAft>
                          <a:spcPts val="0"/>
                        </a:spcAft>
                        <a:buNone/>
                      </a:pPr>
                      <a:r>
                        <a:rPr lang="es" sz="700"/>
                        <a:t>De 8 años en adelante</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700"/>
                        <a:t>65</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95275">
                <a:tc rowSpan="2">
                  <a:txBody>
                    <a:bodyPr/>
                    <a:lstStyle/>
                    <a:p>
                      <a:pPr indent="0" lvl="0" marL="0" rtl="0" algn="just">
                        <a:lnSpc>
                          <a:spcPct val="120000"/>
                        </a:lnSpc>
                        <a:spcBef>
                          <a:spcPts val="0"/>
                        </a:spcBef>
                        <a:spcAft>
                          <a:spcPts val="0"/>
                        </a:spcAft>
                        <a:buNone/>
                      </a:pPr>
                      <a:r>
                        <a:rPr lang="es" sz="700"/>
                        <a:t>Experiencia como evaluador de proyectos, o jurado de convocatorias artísticas, creativas, culturales, patrimoniales, recreativas, deportivas o sociales.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 a 5 certificaciones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5</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333375">
                <a:tc vMerge="1"/>
                <a:tc>
                  <a:txBody>
                    <a:bodyPr/>
                    <a:lstStyle/>
                    <a:p>
                      <a:pPr indent="0" lvl="0" marL="0" rtl="0" algn="ctr">
                        <a:lnSpc>
                          <a:spcPct val="120000"/>
                        </a:lnSpc>
                        <a:spcBef>
                          <a:spcPts val="0"/>
                        </a:spcBef>
                        <a:spcAft>
                          <a:spcPts val="0"/>
                        </a:spcAft>
                        <a:buNone/>
                      </a:pPr>
                      <a:r>
                        <a:rPr lang="es" sz="700"/>
                        <a:t>6 certificaciones en adelante</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700"/>
                        <a:t>10</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28600">
                <a:tc rowSpan="5">
                  <a:txBody>
                    <a:bodyPr/>
                    <a:lstStyle/>
                    <a:p>
                      <a:pPr indent="0" lvl="0" marL="0" rtl="0" algn="just">
                        <a:lnSpc>
                          <a:spcPct val="120000"/>
                        </a:lnSpc>
                        <a:spcBef>
                          <a:spcPts val="0"/>
                        </a:spcBef>
                        <a:spcAft>
                          <a:spcPts val="0"/>
                        </a:spcAft>
                        <a:buNone/>
                      </a:pPr>
                      <a:r>
                        <a:rPr lang="es" sz="700"/>
                        <a:t>Educación no formal, realización de diplomados, seminarios, cursos, talleres, entre otros. </a:t>
                      </a:r>
                      <a:endParaRPr sz="700"/>
                    </a:p>
                    <a:p>
                      <a:pPr indent="0" lvl="0" marL="0" rtl="0" algn="just">
                        <a:lnSpc>
                          <a:spcPct val="120000"/>
                        </a:lnSpc>
                        <a:spcBef>
                          <a:spcPts val="0"/>
                        </a:spcBef>
                        <a:spcAft>
                          <a:spcPts val="0"/>
                        </a:spcAft>
                        <a:buNone/>
                      </a:pPr>
                      <a:r>
                        <a:rPr lang="es" sz="700"/>
                        <a:t>                                                                          </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 certificación</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10</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19075">
                <a:tc vMerge="1"/>
                <a:tc>
                  <a:txBody>
                    <a:bodyPr/>
                    <a:lstStyle/>
                    <a:p>
                      <a:pPr indent="0" lvl="0" marL="0" rtl="0" algn="ctr">
                        <a:lnSpc>
                          <a:spcPct val="120000"/>
                        </a:lnSpc>
                        <a:spcBef>
                          <a:spcPts val="0"/>
                        </a:spcBef>
                        <a:spcAft>
                          <a:spcPts val="0"/>
                        </a:spcAft>
                        <a:buNone/>
                      </a:pPr>
                      <a:r>
                        <a:rPr lang="es" sz="700"/>
                        <a:t>2 certificaciones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11</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190500">
                <a:tc vMerge="1"/>
                <a:tc>
                  <a:txBody>
                    <a:bodyPr/>
                    <a:lstStyle/>
                    <a:p>
                      <a:pPr indent="0" lvl="0" marL="0" rtl="0" algn="ctr">
                        <a:lnSpc>
                          <a:spcPct val="120000"/>
                        </a:lnSpc>
                        <a:spcBef>
                          <a:spcPts val="0"/>
                        </a:spcBef>
                        <a:spcAft>
                          <a:spcPts val="0"/>
                        </a:spcAft>
                        <a:buNone/>
                      </a:pPr>
                      <a:r>
                        <a:rPr lang="es" sz="700"/>
                        <a:t>3 certificaciones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12</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38125">
                <a:tc vMerge="1"/>
                <a:tc>
                  <a:txBody>
                    <a:bodyPr/>
                    <a:lstStyle/>
                    <a:p>
                      <a:pPr indent="0" lvl="0" marL="0" rtl="0" algn="ctr">
                        <a:lnSpc>
                          <a:spcPct val="120000"/>
                        </a:lnSpc>
                        <a:spcBef>
                          <a:spcPts val="0"/>
                        </a:spcBef>
                        <a:spcAft>
                          <a:spcPts val="0"/>
                        </a:spcAft>
                        <a:buNone/>
                      </a:pPr>
                      <a:r>
                        <a:rPr lang="es" sz="700"/>
                        <a:t>4 certificaciones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13</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95275">
                <a:tc vMerge="1"/>
                <a:tc>
                  <a:txBody>
                    <a:bodyPr/>
                    <a:lstStyle/>
                    <a:p>
                      <a:pPr indent="0" lvl="0" marL="0" rtl="0" algn="ctr">
                        <a:lnSpc>
                          <a:spcPct val="120000"/>
                        </a:lnSpc>
                        <a:spcBef>
                          <a:spcPts val="0"/>
                        </a:spcBef>
                        <a:spcAft>
                          <a:spcPts val="0"/>
                        </a:spcAft>
                        <a:buNone/>
                      </a:pPr>
                      <a:r>
                        <a:rPr lang="es" sz="700"/>
                        <a:t>5 o más certificaciones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700"/>
                        <a:t>15</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419100">
                <a:tc>
                  <a:txBody>
                    <a:bodyPr/>
                    <a:lstStyle/>
                    <a:p>
                      <a:pPr indent="0" lvl="0" marL="0" rtl="0" algn="just">
                        <a:lnSpc>
                          <a:spcPct val="120000"/>
                        </a:lnSpc>
                        <a:spcBef>
                          <a:spcPts val="0"/>
                        </a:spcBef>
                        <a:spcAft>
                          <a:spcPts val="0"/>
                        </a:spcAft>
                        <a:buNone/>
                      </a:pPr>
                      <a:r>
                        <a:rPr lang="es" sz="700"/>
                        <a:t>Relación entre la hoja de vida del participante y el objeto de la convocatoria o programa.</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 a 10</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700"/>
                        <a:t>10</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95275">
                <a:tc gridSpan="2">
                  <a:txBody>
                    <a:bodyPr/>
                    <a:lstStyle/>
                    <a:p>
                      <a:pPr indent="0" lvl="0" marL="0" rtl="0" algn="r">
                        <a:lnSpc>
                          <a:spcPct val="120000"/>
                        </a:lnSpc>
                        <a:spcBef>
                          <a:spcPts val="0"/>
                        </a:spcBef>
                        <a:spcAft>
                          <a:spcPts val="0"/>
                        </a:spcAft>
                        <a:buNone/>
                      </a:pPr>
                      <a:r>
                        <a:rPr b="1" lang="es" sz="700"/>
                        <a:t>Puntuación máxima</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hMerge="1"/>
                <a:tc>
                  <a:txBody>
                    <a:bodyPr/>
                    <a:lstStyle/>
                    <a:p>
                      <a:pPr indent="0" lvl="0" marL="0" rtl="0" algn="ctr">
                        <a:lnSpc>
                          <a:spcPct val="120000"/>
                        </a:lnSpc>
                        <a:spcBef>
                          <a:spcPts val="0"/>
                        </a:spcBef>
                        <a:spcAft>
                          <a:spcPts val="0"/>
                        </a:spcAft>
                        <a:buNone/>
                      </a:pPr>
                      <a:r>
                        <a:rPr b="1" lang="es" sz="700"/>
                        <a:t>100</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graphicFrame>
        <p:nvGraphicFramePr>
          <p:cNvPr id="525" name="Google Shape;525;p41"/>
          <p:cNvGraphicFramePr/>
          <p:nvPr/>
        </p:nvGraphicFramePr>
        <p:xfrm>
          <a:off x="58075" y="0"/>
          <a:ext cx="3000000" cy="3000000"/>
        </p:xfrm>
        <a:graphic>
          <a:graphicData uri="http://schemas.openxmlformats.org/drawingml/2006/table">
            <a:tbl>
              <a:tblPr>
                <a:noFill/>
                <a:tableStyleId>{C190E35C-C704-44BA-BFC5-A436A76BF3A3}</a:tableStyleId>
              </a:tblPr>
              <a:tblGrid>
                <a:gridCol w="5380675"/>
                <a:gridCol w="1997625"/>
                <a:gridCol w="1707650"/>
              </a:tblGrid>
              <a:tr h="200025">
                <a:tc gridSpan="2">
                  <a:txBody>
                    <a:bodyPr/>
                    <a:lstStyle/>
                    <a:p>
                      <a:pPr indent="0" lvl="0" marL="0" rtl="0" algn="ctr">
                        <a:lnSpc>
                          <a:spcPct val="129500"/>
                        </a:lnSpc>
                        <a:spcBef>
                          <a:spcPts val="0"/>
                        </a:spcBef>
                        <a:spcAft>
                          <a:spcPts val="800"/>
                        </a:spcAft>
                        <a:buNone/>
                      </a:pPr>
                      <a:r>
                        <a:rPr b="1" lang="es" sz="900">
                          <a:solidFill>
                            <a:schemeClr val="dk1"/>
                          </a:solidFill>
                        </a:rPr>
                        <a:t>MENTORES - Tabla de puntuación </a:t>
                      </a:r>
                      <a:r>
                        <a:rPr b="1" lang="es" sz="900" u="sng">
                          <a:solidFill>
                            <a:schemeClr val="dk1"/>
                          </a:solidFill>
                        </a:rPr>
                        <a:t>mentor </a:t>
                      </a:r>
                      <a:r>
                        <a:rPr b="1" lang="es" sz="900">
                          <a:solidFill>
                            <a:schemeClr val="dk1"/>
                          </a:solidFill>
                        </a:rPr>
                        <a:t>con título universitario / </a:t>
                      </a:r>
                      <a:r>
                        <a:rPr b="1" lang="es" sz="900"/>
                        <a:t>Criterio</a:t>
                      </a:r>
                      <a:endParaRPr b="1" sz="9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solidFill>
                      <a:srgbClr val="F5A700"/>
                    </a:solidFill>
                  </a:tcPr>
                </a:tc>
                <a:tc hMerge="1"/>
                <a:tc>
                  <a:txBody>
                    <a:bodyPr/>
                    <a:lstStyle/>
                    <a:p>
                      <a:pPr indent="0" lvl="0" marL="0" rtl="0" algn="ctr">
                        <a:lnSpc>
                          <a:spcPct val="120000"/>
                        </a:lnSpc>
                        <a:spcBef>
                          <a:spcPts val="0"/>
                        </a:spcBef>
                        <a:spcAft>
                          <a:spcPts val="0"/>
                        </a:spcAft>
                        <a:buNone/>
                      </a:pPr>
                      <a:r>
                        <a:rPr b="1" lang="es" sz="900"/>
                        <a:t>Puntuación</a:t>
                      </a:r>
                      <a:endParaRPr b="1" sz="9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solidFill>
                      <a:srgbClr val="F5A700"/>
                    </a:solidFill>
                  </a:tcPr>
                </a:tc>
              </a:tr>
              <a:tr h="280200">
                <a:tc rowSpan="4">
                  <a:txBody>
                    <a:bodyPr/>
                    <a:lstStyle/>
                    <a:p>
                      <a:pPr indent="0" lvl="0" marL="0" rtl="0" algn="just">
                        <a:lnSpc>
                          <a:spcPct val="120000"/>
                        </a:lnSpc>
                        <a:spcBef>
                          <a:spcPts val="0"/>
                        </a:spcBef>
                        <a:spcAft>
                          <a:spcPts val="0"/>
                        </a:spcAft>
                        <a:buNone/>
                      </a:pPr>
                      <a:r>
                        <a:rPr lang="es" sz="800"/>
                        <a:t>Nivel académico de acuerdo con el perfil de la convocatoria</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Pre grado</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15</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200025">
                <a:tc vMerge="1"/>
                <a:tc>
                  <a:txBody>
                    <a:bodyPr/>
                    <a:lstStyle/>
                    <a:p>
                      <a:pPr indent="0" lvl="0" marL="0" rtl="0" algn="ctr">
                        <a:lnSpc>
                          <a:spcPct val="120000"/>
                        </a:lnSpc>
                        <a:spcBef>
                          <a:spcPts val="0"/>
                        </a:spcBef>
                        <a:spcAft>
                          <a:spcPts val="0"/>
                        </a:spcAft>
                        <a:buNone/>
                      </a:pPr>
                      <a:r>
                        <a:rPr lang="es" sz="800"/>
                        <a:t>Especialización</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18</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200025">
                <a:tc vMerge="1"/>
                <a:tc>
                  <a:txBody>
                    <a:bodyPr/>
                    <a:lstStyle/>
                    <a:p>
                      <a:pPr indent="0" lvl="0" marL="0" rtl="0" algn="ctr">
                        <a:lnSpc>
                          <a:spcPct val="120000"/>
                        </a:lnSpc>
                        <a:spcBef>
                          <a:spcPts val="0"/>
                        </a:spcBef>
                        <a:spcAft>
                          <a:spcPts val="0"/>
                        </a:spcAft>
                        <a:buNone/>
                      </a:pPr>
                      <a:r>
                        <a:rPr lang="es" sz="800"/>
                        <a:t>Maestría</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22</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200025">
                <a:tc vMerge="1"/>
                <a:tc>
                  <a:txBody>
                    <a:bodyPr/>
                    <a:lstStyle/>
                    <a:p>
                      <a:pPr indent="0" lvl="0" marL="0" rtl="0" algn="ctr">
                        <a:lnSpc>
                          <a:spcPct val="120000"/>
                        </a:lnSpc>
                        <a:spcBef>
                          <a:spcPts val="0"/>
                        </a:spcBef>
                        <a:spcAft>
                          <a:spcPts val="0"/>
                        </a:spcAft>
                        <a:buNone/>
                      </a:pPr>
                      <a:r>
                        <a:rPr lang="es" sz="800"/>
                        <a:t>Doctorado</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800"/>
                        <a:t>25</a:t>
                      </a:r>
                      <a:endParaRPr b="1"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190500">
                <a:tc rowSpan="4">
                  <a:txBody>
                    <a:bodyPr/>
                    <a:lstStyle/>
                    <a:p>
                      <a:pPr indent="0" lvl="0" marL="0" rtl="0" algn="just">
                        <a:lnSpc>
                          <a:spcPct val="120000"/>
                        </a:lnSpc>
                        <a:spcBef>
                          <a:spcPts val="0"/>
                        </a:spcBef>
                        <a:spcAft>
                          <a:spcPts val="0"/>
                        </a:spcAft>
                        <a:buNone/>
                      </a:pPr>
                      <a:r>
                        <a:rPr lang="es" sz="800"/>
                        <a:t>Experiencia del participante</a:t>
                      </a:r>
                      <a:r>
                        <a:rPr b="1" lang="es" sz="800"/>
                        <a:t> </a:t>
                      </a:r>
                      <a:r>
                        <a:rPr lang="es" sz="800"/>
                        <a:t>en creación, investigación, formación, producción, circulación, gestión u otros, en el campo de especialidad. </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4 años</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30</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200025">
                <a:tc vMerge="1"/>
                <a:tc>
                  <a:txBody>
                    <a:bodyPr/>
                    <a:lstStyle/>
                    <a:p>
                      <a:pPr indent="0" lvl="0" marL="0" rtl="0" algn="ctr">
                        <a:lnSpc>
                          <a:spcPct val="120000"/>
                        </a:lnSpc>
                        <a:spcBef>
                          <a:spcPts val="0"/>
                        </a:spcBef>
                        <a:spcAft>
                          <a:spcPts val="0"/>
                        </a:spcAft>
                        <a:buNone/>
                      </a:pPr>
                      <a:r>
                        <a:rPr lang="es" sz="800"/>
                        <a:t>5 años</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35</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200025">
                <a:tc vMerge="1"/>
                <a:tc>
                  <a:txBody>
                    <a:bodyPr/>
                    <a:lstStyle/>
                    <a:p>
                      <a:pPr indent="0" lvl="0" marL="0" rtl="0" algn="ctr">
                        <a:lnSpc>
                          <a:spcPct val="120000"/>
                        </a:lnSpc>
                        <a:spcBef>
                          <a:spcPts val="0"/>
                        </a:spcBef>
                        <a:spcAft>
                          <a:spcPts val="0"/>
                        </a:spcAft>
                        <a:buNone/>
                      </a:pPr>
                      <a:r>
                        <a:rPr lang="es" sz="800"/>
                        <a:t>6 años</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40</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342900">
                <a:tc vMerge="1"/>
                <a:tc>
                  <a:txBody>
                    <a:bodyPr/>
                    <a:lstStyle/>
                    <a:p>
                      <a:pPr indent="0" lvl="0" marL="0" rtl="0" algn="ctr">
                        <a:lnSpc>
                          <a:spcPct val="120000"/>
                        </a:lnSpc>
                        <a:spcBef>
                          <a:spcPts val="0"/>
                        </a:spcBef>
                        <a:spcAft>
                          <a:spcPts val="0"/>
                        </a:spcAft>
                        <a:buNone/>
                      </a:pPr>
                      <a:r>
                        <a:rPr lang="es" sz="800"/>
                        <a:t>De 7 años en adelante</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800"/>
                        <a:t>45</a:t>
                      </a:r>
                      <a:endParaRPr b="1"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314325">
                <a:tc rowSpan="3">
                  <a:txBody>
                    <a:bodyPr/>
                    <a:lstStyle/>
                    <a:p>
                      <a:pPr indent="0" lvl="0" marL="0" rtl="0" algn="just">
                        <a:lnSpc>
                          <a:spcPct val="120000"/>
                        </a:lnSpc>
                        <a:spcBef>
                          <a:spcPts val="0"/>
                        </a:spcBef>
                        <a:spcAft>
                          <a:spcPts val="0"/>
                        </a:spcAft>
                        <a:buNone/>
                      </a:pPr>
                      <a:r>
                        <a:rPr lang="es" sz="800"/>
                        <a:t>Experiencia como docente, formador, tallerista, o en el acompañamiento en la formulación de proyectos o procesos artísticos, creativos, culturales, patrimoniales, recreativos y deportivos.</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1 a 3 certificaciones</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15</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476250">
                <a:tc vMerge="1"/>
                <a:tc>
                  <a:txBody>
                    <a:bodyPr/>
                    <a:lstStyle/>
                    <a:p>
                      <a:pPr indent="0" lvl="0" marL="0" rtl="0" algn="ctr">
                        <a:lnSpc>
                          <a:spcPct val="120000"/>
                        </a:lnSpc>
                        <a:spcBef>
                          <a:spcPts val="0"/>
                        </a:spcBef>
                        <a:spcAft>
                          <a:spcPts val="0"/>
                        </a:spcAft>
                        <a:buNone/>
                      </a:pPr>
                      <a:r>
                        <a:rPr lang="es" sz="800"/>
                        <a:t>4 a 6 certificaciones</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18</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476250">
                <a:tc vMerge="1"/>
                <a:tc>
                  <a:txBody>
                    <a:bodyPr/>
                    <a:lstStyle/>
                    <a:p>
                      <a:pPr indent="0" lvl="0" marL="0" rtl="0" algn="ctr">
                        <a:lnSpc>
                          <a:spcPct val="120000"/>
                        </a:lnSpc>
                        <a:spcBef>
                          <a:spcPts val="0"/>
                        </a:spcBef>
                        <a:spcAft>
                          <a:spcPts val="0"/>
                        </a:spcAft>
                        <a:buNone/>
                      </a:pPr>
                      <a:r>
                        <a:rPr lang="es" sz="800"/>
                        <a:t>7 certificaciones en adelante</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800"/>
                        <a:t>20</a:t>
                      </a:r>
                      <a:endParaRPr b="1"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504825">
                <a:tc>
                  <a:txBody>
                    <a:bodyPr/>
                    <a:lstStyle/>
                    <a:p>
                      <a:pPr indent="0" lvl="0" marL="0" rtl="0" algn="just">
                        <a:lnSpc>
                          <a:spcPct val="120000"/>
                        </a:lnSpc>
                        <a:spcBef>
                          <a:spcPts val="0"/>
                        </a:spcBef>
                        <a:spcAft>
                          <a:spcPts val="0"/>
                        </a:spcAft>
                        <a:buNone/>
                      </a:pPr>
                      <a:r>
                        <a:rPr lang="es" sz="800"/>
                        <a:t>Relación entre la hoja de vida del participante y el objeto de la convocatoria o programa. </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800"/>
                        <a:t>1 a 10</a:t>
                      </a:r>
                      <a:endParaRPr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800"/>
                        <a:t>10</a:t>
                      </a:r>
                      <a:endParaRPr b="1"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r h="180975">
                <a:tc gridSpan="2">
                  <a:txBody>
                    <a:bodyPr/>
                    <a:lstStyle/>
                    <a:p>
                      <a:pPr indent="0" lvl="0" marL="0" rtl="0" algn="r">
                        <a:lnSpc>
                          <a:spcPct val="120000"/>
                        </a:lnSpc>
                        <a:spcBef>
                          <a:spcPts val="0"/>
                        </a:spcBef>
                        <a:spcAft>
                          <a:spcPts val="0"/>
                        </a:spcAft>
                        <a:buNone/>
                      </a:pPr>
                      <a:r>
                        <a:rPr b="1" lang="es" sz="800"/>
                        <a:t>Puntuación máxima</a:t>
                      </a:r>
                      <a:endParaRPr b="1"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c hMerge="1"/>
                <a:tc>
                  <a:txBody>
                    <a:bodyPr/>
                    <a:lstStyle/>
                    <a:p>
                      <a:pPr indent="0" lvl="0" marL="0" rtl="0" algn="ctr">
                        <a:lnSpc>
                          <a:spcPct val="120000"/>
                        </a:lnSpc>
                        <a:spcBef>
                          <a:spcPts val="0"/>
                        </a:spcBef>
                        <a:spcAft>
                          <a:spcPts val="0"/>
                        </a:spcAft>
                        <a:buNone/>
                      </a:pPr>
                      <a:r>
                        <a:rPr b="1" lang="es" sz="800"/>
                        <a:t>100</a:t>
                      </a:r>
                      <a:endParaRPr b="1" sz="800"/>
                    </a:p>
                  </a:txBody>
                  <a:tcPr marT="91425" marB="91425" marR="44450" marL="44450" anchor="ctr">
                    <a:lnL cap="flat" cmpd="sng" w="28575">
                      <a:solidFill>
                        <a:srgbClr val="FF9900"/>
                      </a:solidFill>
                      <a:prstDash val="solid"/>
                      <a:round/>
                      <a:headEnd len="sm" w="sm" type="none"/>
                      <a:tailEnd len="sm" w="sm" type="none"/>
                    </a:lnL>
                    <a:lnR cap="flat" cmpd="sng" w="28575">
                      <a:solidFill>
                        <a:srgbClr val="FF9900"/>
                      </a:solidFill>
                      <a:prstDash val="solid"/>
                      <a:round/>
                      <a:headEnd len="sm" w="sm" type="none"/>
                      <a:tailEnd len="sm" w="sm" type="none"/>
                    </a:lnR>
                    <a:lnT cap="flat" cmpd="sng" w="28575">
                      <a:solidFill>
                        <a:srgbClr val="FF9900"/>
                      </a:solidFill>
                      <a:prstDash val="solid"/>
                      <a:round/>
                      <a:headEnd len="sm" w="sm" type="none"/>
                      <a:tailEnd len="sm" w="sm" type="none"/>
                    </a:lnT>
                    <a:lnB cap="flat" cmpd="sng" w="28575">
                      <a:solidFill>
                        <a:srgbClr val="FF99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p:nvPr/>
        </p:nvSpPr>
        <p:spPr>
          <a:xfrm>
            <a:off x="-73100" y="-52300"/>
            <a:ext cx="9276600" cy="5285100"/>
          </a:xfrm>
          <a:prstGeom prst="rect">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ph type="title"/>
          </p:nvPr>
        </p:nvSpPr>
        <p:spPr>
          <a:xfrm>
            <a:off x="1613175" y="1092050"/>
            <a:ext cx="5720100" cy="1768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s" sz="3222">
                <a:solidFill>
                  <a:schemeClr val="lt1"/>
                </a:solidFill>
                <a:latin typeface="Calibri"/>
                <a:ea typeface="Calibri"/>
                <a:cs typeface="Calibri"/>
                <a:sym typeface="Calibri"/>
              </a:rPr>
              <a:t>Lanzamiento Portafolio </a:t>
            </a:r>
            <a:endParaRPr b="1" sz="3222">
              <a:solidFill>
                <a:schemeClr val="lt1"/>
              </a:solidFill>
              <a:latin typeface="Calibri"/>
              <a:ea typeface="Calibri"/>
              <a:cs typeface="Calibri"/>
              <a:sym typeface="Calibri"/>
            </a:endParaRPr>
          </a:p>
          <a:p>
            <a:pPr indent="0" lvl="0" marL="0" rtl="0" algn="ctr">
              <a:spcBef>
                <a:spcPts val="0"/>
              </a:spcBef>
              <a:spcAft>
                <a:spcPts val="0"/>
              </a:spcAft>
              <a:buNone/>
            </a:pPr>
            <a:r>
              <a:rPr b="1" lang="es" sz="3222">
                <a:solidFill>
                  <a:schemeClr val="lt1"/>
                </a:solidFill>
                <a:latin typeface="Calibri"/>
                <a:ea typeface="Calibri"/>
                <a:cs typeface="Calibri"/>
                <a:sym typeface="Calibri"/>
              </a:rPr>
              <a:t>del Programa Distrital de Estímulos</a:t>
            </a:r>
            <a:r>
              <a:rPr b="1" lang="es" sz="2000">
                <a:solidFill>
                  <a:schemeClr val="lt1"/>
                </a:solidFill>
                <a:latin typeface="Calibri"/>
                <a:ea typeface="Calibri"/>
                <a:cs typeface="Calibri"/>
                <a:sym typeface="Calibri"/>
              </a:rPr>
              <a:t> </a:t>
            </a:r>
            <a:endParaRPr b="1" sz="2000">
              <a:solidFill>
                <a:schemeClr val="lt1"/>
              </a:solidFill>
              <a:latin typeface="Calibri"/>
              <a:ea typeface="Calibri"/>
              <a:cs typeface="Calibri"/>
              <a:sym typeface="Calibri"/>
            </a:endParaRPr>
          </a:p>
          <a:p>
            <a:pPr indent="0" lvl="0" marL="0" rtl="0" algn="ctr">
              <a:spcBef>
                <a:spcPts val="0"/>
              </a:spcBef>
              <a:spcAft>
                <a:spcPts val="0"/>
              </a:spcAft>
              <a:buNone/>
            </a:pPr>
            <a:r>
              <a:rPr b="1" lang="es" sz="6444">
                <a:solidFill>
                  <a:srgbClr val="F5A700"/>
                </a:solidFill>
                <a:latin typeface="Calibri"/>
                <a:ea typeface="Calibri"/>
                <a:cs typeface="Calibri"/>
                <a:sym typeface="Calibri"/>
              </a:rPr>
              <a:t>PDE 2023</a:t>
            </a:r>
            <a:endParaRPr b="1" sz="6444">
              <a:solidFill>
                <a:srgbClr val="F5A700"/>
              </a:solidFill>
              <a:latin typeface="Calibri"/>
              <a:ea typeface="Calibri"/>
              <a:cs typeface="Calibri"/>
              <a:sym typeface="Calibri"/>
            </a:endParaRPr>
          </a:p>
        </p:txBody>
      </p:sp>
      <p:pic>
        <p:nvPicPr>
          <p:cNvPr id="75" name="Google Shape;75;p15"/>
          <p:cNvPicPr preferRelativeResize="0"/>
          <p:nvPr/>
        </p:nvPicPr>
        <p:blipFill>
          <a:blip r:embed="rId3">
            <a:alphaModFix/>
          </a:blip>
          <a:stretch>
            <a:fillRect/>
          </a:stretch>
        </p:blipFill>
        <p:spPr>
          <a:xfrm>
            <a:off x="6994500" y="1924325"/>
            <a:ext cx="1658850" cy="2044250"/>
          </a:xfrm>
          <a:prstGeom prst="rect">
            <a:avLst/>
          </a:prstGeom>
          <a:noFill/>
          <a:ln>
            <a:noFill/>
          </a:ln>
        </p:spPr>
      </p:pic>
      <p:sp>
        <p:nvSpPr>
          <p:cNvPr id="76" name="Google Shape;76;p15"/>
          <p:cNvSpPr/>
          <p:nvPr/>
        </p:nvSpPr>
        <p:spPr>
          <a:xfrm>
            <a:off x="1776125" y="3331075"/>
            <a:ext cx="5456700" cy="688200"/>
          </a:xfrm>
          <a:prstGeom prst="rect">
            <a:avLst/>
          </a:prstGeom>
          <a:solidFill>
            <a:srgbClr val="491F6A"/>
          </a:solidFill>
          <a:ln cap="flat" cmpd="sng" w="9525">
            <a:solidFill>
              <a:srgbClr val="491F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600"/>
              </a:spcBef>
              <a:spcAft>
                <a:spcPts val="600"/>
              </a:spcAft>
              <a:buNone/>
            </a:pPr>
            <a:r>
              <a:rPr b="1" lang="es" sz="1800">
                <a:solidFill>
                  <a:schemeClr val="lt1"/>
                </a:solidFill>
                <a:latin typeface="Calibri"/>
                <a:ea typeface="Calibri"/>
                <a:cs typeface="Calibri"/>
                <a:sym typeface="Calibri"/>
              </a:rPr>
              <a:t>Primera semana de febrero 2</a:t>
            </a:r>
            <a:r>
              <a:rPr b="1" lang="es" sz="1800">
                <a:solidFill>
                  <a:schemeClr val="lt1"/>
                </a:solidFill>
                <a:latin typeface="Calibri"/>
                <a:ea typeface="Calibri"/>
                <a:cs typeface="Calibri"/>
                <a:sym typeface="Calibri"/>
              </a:rPr>
              <a:t>023</a:t>
            </a:r>
            <a:endParaRPr b="1" sz="1800">
              <a:solidFill>
                <a:schemeClr val="lt1"/>
              </a:solidFill>
              <a:latin typeface="Calibri"/>
              <a:ea typeface="Calibri"/>
              <a:cs typeface="Calibri"/>
              <a:sym typeface="Calibri"/>
            </a:endParaRPr>
          </a:p>
        </p:txBody>
      </p:sp>
      <p:pic>
        <p:nvPicPr>
          <p:cNvPr id="77" name="Google Shape;77;p15"/>
          <p:cNvPicPr preferRelativeResize="0"/>
          <p:nvPr/>
        </p:nvPicPr>
        <p:blipFill>
          <a:blip r:embed="rId3">
            <a:alphaModFix/>
          </a:blip>
          <a:stretch>
            <a:fillRect/>
          </a:stretch>
        </p:blipFill>
        <p:spPr>
          <a:xfrm>
            <a:off x="549525" y="1220513"/>
            <a:ext cx="1226600" cy="151156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graphicFrame>
        <p:nvGraphicFramePr>
          <p:cNvPr id="530" name="Google Shape;530;p42"/>
          <p:cNvGraphicFramePr/>
          <p:nvPr/>
        </p:nvGraphicFramePr>
        <p:xfrm>
          <a:off x="76200" y="76200"/>
          <a:ext cx="3000000" cy="3000000"/>
        </p:xfrm>
        <a:graphic>
          <a:graphicData uri="http://schemas.openxmlformats.org/drawingml/2006/table">
            <a:tbl>
              <a:tblPr>
                <a:noFill/>
                <a:tableStyleId>{C190E35C-C704-44BA-BFC5-A436A76BF3A3}</a:tableStyleId>
              </a:tblPr>
              <a:tblGrid>
                <a:gridCol w="5576675"/>
                <a:gridCol w="1848450"/>
                <a:gridCol w="1566475"/>
              </a:tblGrid>
              <a:tr h="200025">
                <a:tc gridSpan="2">
                  <a:txBody>
                    <a:bodyPr/>
                    <a:lstStyle/>
                    <a:p>
                      <a:pPr indent="0" lvl="0" marL="0" rtl="0" algn="ctr">
                        <a:lnSpc>
                          <a:spcPct val="120000"/>
                        </a:lnSpc>
                        <a:spcBef>
                          <a:spcPts val="0"/>
                        </a:spcBef>
                        <a:spcAft>
                          <a:spcPts val="0"/>
                        </a:spcAft>
                        <a:buNone/>
                      </a:pPr>
                      <a:r>
                        <a:rPr b="1" lang="es" sz="800">
                          <a:solidFill>
                            <a:schemeClr val="dk1"/>
                          </a:solidFill>
                        </a:rPr>
                        <a:t>MENTORES - Tabla de puntuación </a:t>
                      </a:r>
                      <a:r>
                        <a:rPr b="1" lang="es" sz="800" u="sng">
                          <a:solidFill>
                            <a:schemeClr val="dk1"/>
                          </a:solidFill>
                        </a:rPr>
                        <a:t>mentor</a:t>
                      </a:r>
                      <a:r>
                        <a:rPr b="1" lang="es" sz="800">
                          <a:solidFill>
                            <a:schemeClr val="dk1"/>
                          </a:solidFill>
                        </a:rPr>
                        <a:t> sin título universitario / </a:t>
                      </a:r>
                      <a:r>
                        <a:rPr b="1" lang="es" sz="800"/>
                        <a:t>Criterios </a:t>
                      </a:r>
                      <a:endParaRPr b="1" sz="8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solidFill>
                      <a:srgbClr val="F5A700"/>
                    </a:solidFill>
                  </a:tcPr>
                </a:tc>
                <a:tc hMerge="1"/>
                <a:tc>
                  <a:txBody>
                    <a:bodyPr/>
                    <a:lstStyle/>
                    <a:p>
                      <a:pPr indent="0" lvl="0" marL="0" rtl="0" algn="ctr">
                        <a:lnSpc>
                          <a:spcPct val="120000"/>
                        </a:lnSpc>
                        <a:spcBef>
                          <a:spcPts val="0"/>
                        </a:spcBef>
                        <a:spcAft>
                          <a:spcPts val="0"/>
                        </a:spcAft>
                        <a:buNone/>
                      </a:pPr>
                      <a:r>
                        <a:rPr b="1" lang="es" sz="800"/>
                        <a:t>Puntuación</a:t>
                      </a:r>
                      <a:endParaRPr b="1" sz="8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solidFill>
                      <a:srgbClr val="F5A700"/>
                    </a:solidFill>
                  </a:tcPr>
                </a:tc>
              </a:tr>
              <a:tr h="200025">
                <a:tc rowSpan="5">
                  <a:txBody>
                    <a:bodyPr/>
                    <a:lstStyle/>
                    <a:p>
                      <a:pPr indent="0" lvl="0" marL="0" rtl="0" algn="just">
                        <a:lnSpc>
                          <a:spcPct val="120000"/>
                        </a:lnSpc>
                        <a:spcBef>
                          <a:spcPts val="0"/>
                        </a:spcBef>
                        <a:spcAft>
                          <a:spcPts val="0"/>
                        </a:spcAft>
                        <a:buNone/>
                      </a:pPr>
                      <a:r>
                        <a:rPr b="1" lang="es" sz="700"/>
                        <a:t>Experiencia del participante </a:t>
                      </a:r>
                      <a:r>
                        <a:rPr lang="es" sz="700"/>
                        <a:t>en creación, investigación, formación, producción, circulación, gestión u otros, en el campo de especialidad. </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4 años</a:t>
                      </a:r>
                      <a:endParaRPr sz="700"/>
                    </a:p>
                  </a:txBody>
                  <a:tcPr marT="91425" marB="91425" marR="44450" marL="44450" anchor="b">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45</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00025">
                <a:tc vMerge="1"/>
                <a:tc>
                  <a:txBody>
                    <a:bodyPr/>
                    <a:lstStyle/>
                    <a:p>
                      <a:pPr indent="0" lvl="0" marL="0" rtl="0" algn="ctr">
                        <a:lnSpc>
                          <a:spcPct val="120000"/>
                        </a:lnSpc>
                        <a:spcBef>
                          <a:spcPts val="0"/>
                        </a:spcBef>
                        <a:spcAft>
                          <a:spcPts val="0"/>
                        </a:spcAft>
                        <a:buNone/>
                      </a:pPr>
                      <a:r>
                        <a:rPr lang="es" sz="700"/>
                        <a:t>5 años</a:t>
                      </a:r>
                      <a:endParaRPr sz="700"/>
                    </a:p>
                  </a:txBody>
                  <a:tcPr marT="91425" marB="91425" marR="44450" marL="44450" anchor="b">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48</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00025">
                <a:tc vMerge="1"/>
                <a:tc>
                  <a:txBody>
                    <a:bodyPr/>
                    <a:lstStyle/>
                    <a:p>
                      <a:pPr indent="0" lvl="0" marL="0" rtl="0" algn="ctr">
                        <a:lnSpc>
                          <a:spcPct val="120000"/>
                        </a:lnSpc>
                        <a:spcBef>
                          <a:spcPts val="0"/>
                        </a:spcBef>
                        <a:spcAft>
                          <a:spcPts val="0"/>
                        </a:spcAft>
                        <a:buNone/>
                      </a:pPr>
                      <a:r>
                        <a:rPr lang="es" sz="700"/>
                        <a:t>6 años</a:t>
                      </a:r>
                      <a:endParaRPr sz="700"/>
                    </a:p>
                  </a:txBody>
                  <a:tcPr marT="91425" marB="91425" marR="44450" marL="44450" anchor="b">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50</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00025">
                <a:tc vMerge="1"/>
                <a:tc>
                  <a:txBody>
                    <a:bodyPr/>
                    <a:lstStyle/>
                    <a:p>
                      <a:pPr indent="0" lvl="0" marL="0" rtl="0" algn="ctr">
                        <a:lnSpc>
                          <a:spcPct val="120000"/>
                        </a:lnSpc>
                        <a:spcBef>
                          <a:spcPts val="0"/>
                        </a:spcBef>
                        <a:spcAft>
                          <a:spcPts val="0"/>
                        </a:spcAft>
                        <a:buNone/>
                      </a:pPr>
                      <a:r>
                        <a:rPr lang="es" sz="700"/>
                        <a:t>7 años</a:t>
                      </a:r>
                      <a:endParaRPr sz="700"/>
                    </a:p>
                  </a:txBody>
                  <a:tcPr marT="91425" marB="91425" marR="44450" marL="44450" anchor="b">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55</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342900">
                <a:tc vMerge="1"/>
                <a:tc>
                  <a:txBody>
                    <a:bodyPr/>
                    <a:lstStyle/>
                    <a:p>
                      <a:pPr indent="0" lvl="0" marL="0" rtl="0" algn="ctr">
                        <a:lnSpc>
                          <a:spcPct val="120000"/>
                        </a:lnSpc>
                        <a:spcBef>
                          <a:spcPts val="0"/>
                        </a:spcBef>
                        <a:spcAft>
                          <a:spcPts val="0"/>
                        </a:spcAft>
                        <a:buNone/>
                      </a:pPr>
                      <a:r>
                        <a:rPr lang="es" sz="700"/>
                        <a:t>De 8 años en adelante</a:t>
                      </a:r>
                      <a:endParaRPr sz="700"/>
                    </a:p>
                  </a:txBody>
                  <a:tcPr marT="91425" marB="91425" marR="44450" marL="44450" anchor="b">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700"/>
                        <a:t>60</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95275">
                <a:tc rowSpan="3">
                  <a:txBody>
                    <a:bodyPr/>
                    <a:lstStyle/>
                    <a:p>
                      <a:pPr indent="0" lvl="0" marL="0" rtl="0" algn="just">
                        <a:lnSpc>
                          <a:spcPct val="120000"/>
                        </a:lnSpc>
                        <a:spcBef>
                          <a:spcPts val="0"/>
                        </a:spcBef>
                        <a:spcAft>
                          <a:spcPts val="0"/>
                        </a:spcAft>
                        <a:buNone/>
                      </a:pPr>
                      <a:r>
                        <a:rPr lang="es" sz="700"/>
                        <a:t>Experiencia como docente, formador, tallerista, o en el acompañamiento en la formulación de proyectos o procesos artísticos, creativos, culturales, patrimoniales, recreativos o deportivos.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 a 3 certificaciones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13</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333375">
                <a:tc vMerge="1"/>
                <a:tc>
                  <a:txBody>
                    <a:bodyPr/>
                    <a:lstStyle/>
                    <a:p>
                      <a:pPr indent="0" lvl="0" marL="0" rtl="0" algn="ctr">
                        <a:lnSpc>
                          <a:spcPct val="120000"/>
                        </a:lnSpc>
                        <a:spcBef>
                          <a:spcPts val="0"/>
                        </a:spcBef>
                        <a:spcAft>
                          <a:spcPts val="0"/>
                        </a:spcAft>
                        <a:buNone/>
                      </a:pPr>
                      <a:r>
                        <a:rPr lang="es" sz="700"/>
                        <a:t>4 a 6 certificaciones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17</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333375">
                <a:tc vMerge="1"/>
                <a:tc>
                  <a:txBody>
                    <a:bodyPr/>
                    <a:lstStyle/>
                    <a:p>
                      <a:pPr indent="0" lvl="0" marL="0" rtl="0" algn="ctr">
                        <a:lnSpc>
                          <a:spcPct val="120000"/>
                        </a:lnSpc>
                        <a:spcBef>
                          <a:spcPts val="0"/>
                        </a:spcBef>
                        <a:spcAft>
                          <a:spcPts val="0"/>
                        </a:spcAft>
                        <a:buNone/>
                      </a:pPr>
                      <a:r>
                        <a:rPr lang="es" sz="700"/>
                        <a:t>7 certificaciones en adelante</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700"/>
                        <a:t>20</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28600">
                <a:tc rowSpan="5">
                  <a:txBody>
                    <a:bodyPr/>
                    <a:lstStyle/>
                    <a:p>
                      <a:pPr indent="0" lvl="0" marL="0" rtl="0" algn="just">
                        <a:lnSpc>
                          <a:spcPct val="120000"/>
                        </a:lnSpc>
                        <a:spcBef>
                          <a:spcPts val="0"/>
                        </a:spcBef>
                        <a:spcAft>
                          <a:spcPts val="0"/>
                        </a:spcAft>
                        <a:buNone/>
                      </a:pPr>
                      <a:r>
                        <a:rPr b="1" lang="es" sz="700"/>
                        <a:t>Educación no formal. </a:t>
                      </a:r>
                      <a:r>
                        <a:rPr lang="es" sz="700"/>
                        <a:t>Realización de diplomados, seminarios, cursos, talleres, entre otros.</a:t>
                      </a:r>
                      <a:r>
                        <a:rPr lang="es" sz="700"/>
                        <a:t>                                                                                   </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 certificación</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2</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19075">
                <a:tc vMerge="1"/>
                <a:tc>
                  <a:txBody>
                    <a:bodyPr/>
                    <a:lstStyle/>
                    <a:p>
                      <a:pPr indent="0" lvl="0" marL="0" rtl="0" algn="ctr">
                        <a:lnSpc>
                          <a:spcPct val="120000"/>
                        </a:lnSpc>
                        <a:spcBef>
                          <a:spcPts val="0"/>
                        </a:spcBef>
                        <a:spcAft>
                          <a:spcPts val="0"/>
                        </a:spcAft>
                        <a:buNone/>
                      </a:pPr>
                      <a:r>
                        <a:rPr lang="es" sz="700"/>
                        <a:t>2 certificaciones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4</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190500">
                <a:tc vMerge="1"/>
                <a:tc>
                  <a:txBody>
                    <a:bodyPr/>
                    <a:lstStyle/>
                    <a:p>
                      <a:pPr indent="0" lvl="0" marL="0" rtl="0" algn="ctr">
                        <a:lnSpc>
                          <a:spcPct val="120000"/>
                        </a:lnSpc>
                        <a:spcBef>
                          <a:spcPts val="0"/>
                        </a:spcBef>
                        <a:spcAft>
                          <a:spcPts val="0"/>
                        </a:spcAft>
                        <a:buNone/>
                      </a:pPr>
                      <a:r>
                        <a:rPr lang="es" sz="700"/>
                        <a:t>3 certificaciones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6</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38125">
                <a:tc vMerge="1"/>
                <a:tc>
                  <a:txBody>
                    <a:bodyPr/>
                    <a:lstStyle/>
                    <a:p>
                      <a:pPr indent="0" lvl="0" marL="0" rtl="0" algn="ctr">
                        <a:lnSpc>
                          <a:spcPct val="120000"/>
                        </a:lnSpc>
                        <a:spcBef>
                          <a:spcPts val="0"/>
                        </a:spcBef>
                        <a:spcAft>
                          <a:spcPts val="0"/>
                        </a:spcAft>
                        <a:buNone/>
                      </a:pPr>
                      <a:r>
                        <a:rPr lang="es" sz="700"/>
                        <a:t>4 certificaciones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8</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95275">
                <a:tc vMerge="1"/>
                <a:tc>
                  <a:txBody>
                    <a:bodyPr/>
                    <a:lstStyle/>
                    <a:p>
                      <a:pPr indent="0" lvl="0" marL="0" rtl="0" algn="ctr">
                        <a:lnSpc>
                          <a:spcPct val="120000"/>
                        </a:lnSpc>
                        <a:spcBef>
                          <a:spcPts val="0"/>
                        </a:spcBef>
                        <a:spcAft>
                          <a:spcPts val="0"/>
                        </a:spcAft>
                        <a:buNone/>
                      </a:pPr>
                      <a:r>
                        <a:rPr lang="es" sz="700"/>
                        <a:t>5 o más certificaciones</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700"/>
                        <a:t>10</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295275">
                <a:tc>
                  <a:txBody>
                    <a:bodyPr/>
                    <a:lstStyle/>
                    <a:p>
                      <a:pPr indent="0" lvl="0" marL="0" rtl="0" algn="just">
                        <a:lnSpc>
                          <a:spcPct val="120000"/>
                        </a:lnSpc>
                        <a:spcBef>
                          <a:spcPts val="0"/>
                        </a:spcBef>
                        <a:spcAft>
                          <a:spcPts val="0"/>
                        </a:spcAft>
                        <a:buNone/>
                      </a:pPr>
                      <a:r>
                        <a:rPr lang="es" sz="700"/>
                        <a:t>Relación entre la hoja de vida del participante y el objeto de la convocatoria o programa. </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lang="es" sz="700"/>
                        <a:t>1 a 10</a:t>
                      </a:r>
                      <a:endParaRPr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s" sz="700"/>
                        <a:t>10</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r h="152400">
                <a:tc gridSpan="2">
                  <a:txBody>
                    <a:bodyPr/>
                    <a:lstStyle/>
                    <a:p>
                      <a:pPr indent="0" lvl="0" marL="0" rtl="0" algn="r">
                        <a:lnSpc>
                          <a:spcPct val="120000"/>
                        </a:lnSpc>
                        <a:spcBef>
                          <a:spcPts val="0"/>
                        </a:spcBef>
                        <a:spcAft>
                          <a:spcPts val="0"/>
                        </a:spcAft>
                        <a:buNone/>
                      </a:pPr>
                      <a:r>
                        <a:rPr b="1" lang="es" sz="700"/>
                        <a:t>Puntuación Máxima</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c hMerge="1"/>
                <a:tc>
                  <a:txBody>
                    <a:bodyPr/>
                    <a:lstStyle/>
                    <a:p>
                      <a:pPr indent="0" lvl="0" marL="0" rtl="0" algn="ctr">
                        <a:lnSpc>
                          <a:spcPct val="120000"/>
                        </a:lnSpc>
                        <a:spcBef>
                          <a:spcPts val="0"/>
                        </a:spcBef>
                        <a:spcAft>
                          <a:spcPts val="0"/>
                        </a:spcAft>
                        <a:buNone/>
                      </a:pPr>
                      <a:r>
                        <a:rPr b="1" lang="es" sz="700"/>
                        <a:t>100</a:t>
                      </a:r>
                      <a:endParaRPr b="1" sz="700"/>
                    </a:p>
                  </a:txBody>
                  <a:tcPr marT="91425" marB="91425" marR="44450" marL="44450" anchor="ctr">
                    <a:lnL cap="flat" cmpd="sng" w="28575">
                      <a:solidFill>
                        <a:srgbClr val="F5A700"/>
                      </a:solidFill>
                      <a:prstDash val="solid"/>
                      <a:round/>
                      <a:headEnd len="sm" w="sm" type="none"/>
                      <a:tailEnd len="sm" w="sm" type="none"/>
                    </a:lnL>
                    <a:lnR cap="flat" cmpd="sng" w="28575">
                      <a:solidFill>
                        <a:srgbClr val="F5A700"/>
                      </a:solidFill>
                      <a:prstDash val="solid"/>
                      <a:round/>
                      <a:headEnd len="sm" w="sm" type="none"/>
                      <a:tailEnd len="sm" w="sm" type="none"/>
                    </a:lnR>
                    <a:lnT cap="flat" cmpd="sng" w="28575">
                      <a:solidFill>
                        <a:srgbClr val="F5A700"/>
                      </a:solidFill>
                      <a:prstDash val="solid"/>
                      <a:round/>
                      <a:headEnd len="sm" w="sm" type="none"/>
                      <a:tailEnd len="sm" w="sm" type="none"/>
                    </a:lnT>
                    <a:lnB cap="flat" cmpd="sng" w="28575">
                      <a:solidFill>
                        <a:srgbClr val="F5A700"/>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3"/>
          <p:cNvSpPr/>
          <p:nvPr/>
        </p:nvSpPr>
        <p:spPr>
          <a:xfrm>
            <a:off x="50" y="0"/>
            <a:ext cx="9144000" cy="1190700"/>
          </a:xfrm>
          <a:prstGeom prst="rect">
            <a:avLst/>
          </a:prstGeom>
          <a:solidFill>
            <a:srgbClr val="2012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536" name="Google Shape;536;p43"/>
          <p:cNvSpPr txBox="1"/>
          <p:nvPr>
            <p:ph type="title"/>
          </p:nvPr>
        </p:nvSpPr>
        <p:spPr>
          <a:xfrm>
            <a:off x="1267550" y="422825"/>
            <a:ext cx="6605100" cy="41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s" sz="2258">
                <a:solidFill>
                  <a:srgbClr val="FF9900"/>
                </a:solidFill>
                <a:latin typeface="Calibri"/>
                <a:ea typeface="Calibri"/>
                <a:cs typeface="Calibri"/>
                <a:sym typeface="Calibri"/>
              </a:rPr>
              <a:t>Criterios de calificación</a:t>
            </a:r>
            <a:r>
              <a:rPr b="1" lang="es" sz="2258">
                <a:solidFill>
                  <a:schemeClr val="lt1"/>
                </a:solidFill>
                <a:latin typeface="Calibri"/>
                <a:ea typeface="Calibri"/>
                <a:cs typeface="Calibri"/>
                <a:sym typeface="Calibri"/>
              </a:rPr>
              <a:t> del desempeño de jurados </a:t>
            </a:r>
            <a:endParaRPr b="1" sz="2258">
              <a:solidFill>
                <a:schemeClr val="lt1"/>
              </a:solidFill>
              <a:latin typeface="Calibri"/>
              <a:ea typeface="Calibri"/>
              <a:cs typeface="Calibri"/>
              <a:sym typeface="Calibri"/>
            </a:endParaRPr>
          </a:p>
        </p:txBody>
      </p:sp>
      <p:sp>
        <p:nvSpPr>
          <p:cNvPr id="537" name="Google Shape;537;p43"/>
          <p:cNvSpPr txBox="1"/>
          <p:nvPr/>
        </p:nvSpPr>
        <p:spPr>
          <a:xfrm>
            <a:off x="1583300" y="1594250"/>
            <a:ext cx="5973600" cy="3080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100">
                <a:solidFill>
                  <a:schemeClr val="dk1"/>
                </a:solidFill>
                <a:latin typeface="Calibri"/>
                <a:ea typeface="Calibri"/>
                <a:cs typeface="Calibri"/>
                <a:sym typeface="Calibri"/>
              </a:rPr>
              <a:t>Pertinencia en la evaluación de las propuestas: diligenciamiento completo y suficiente de las observaciones en las planillas de evaluación de propuestas, de cada uno de los criterios evaluados. Pertinencia, claridad y coherencia de los aportes y retroalimentación a las propuestas evaluadas.</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s" sz="1100">
                <a:solidFill>
                  <a:schemeClr val="dk1"/>
                </a:solidFill>
                <a:latin typeface="Calibri"/>
                <a:ea typeface="Calibri"/>
                <a:cs typeface="Calibri"/>
                <a:sym typeface="Calibri"/>
              </a:rPr>
              <a:t>Cumplimiento del proceso evaluativo: puntualidad en la asistencia a las reuniones citadas, realización del proceso de evaluación en las fechas establecidas, y entrega oportuna de los documentos requeridos.</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s" sz="1100">
                <a:solidFill>
                  <a:schemeClr val="dk1"/>
                </a:solidFill>
                <a:latin typeface="Calibri"/>
                <a:ea typeface="Calibri"/>
                <a:cs typeface="Calibri"/>
                <a:sym typeface="Calibri"/>
              </a:rPr>
              <a:t>Disposición para la evaluación: participación activa, capacidad argumentativa, escucha y concertación durante las sesiones de deliberación para la evaluación de propuestas.</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s" sz="1100">
                <a:solidFill>
                  <a:schemeClr val="dk1"/>
                </a:solidFill>
                <a:latin typeface="Calibri"/>
                <a:ea typeface="Calibri"/>
                <a:cs typeface="Calibri"/>
                <a:sym typeface="Calibri"/>
              </a:rPr>
              <a:t>La calificación se asignará de la siguiente manera:</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s" sz="1100">
                <a:solidFill>
                  <a:srgbClr val="CC0000"/>
                </a:solidFill>
                <a:latin typeface="Calibri"/>
                <a:ea typeface="Calibri"/>
                <a:cs typeface="Calibri"/>
                <a:sym typeface="Calibri"/>
              </a:rPr>
              <a:t>●  </a:t>
            </a:r>
            <a:r>
              <a:rPr lang="es" sz="1100">
                <a:solidFill>
                  <a:schemeClr val="dk1"/>
                </a:solidFill>
                <a:latin typeface="Calibri"/>
                <a:ea typeface="Calibri"/>
                <a:cs typeface="Calibri"/>
                <a:sym typeface="Calibri"/>
              </a:rPr>
              <a:t>Alta: si cumple con los tres (3) criterios.</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s" sz="1100">
                <a:solidFill>
                  <a:srgbClr val="CC0000"/>
                </a:solidFill>
                <a:latin typeface="Calibri"/>
                <a:ea typeface="Calibri"/>
                <a:cs typeface="Calibri"/>
                <a:sym typeface="Calibri"/>
              </a:rPr>
              <a:t>●  </a:t>
            </a:r>
            <a:r>
              <a:rPr lang="es" sz="1100">
                <a:solidFill>
                  <a:schemeClr val="dk1"/>
                </a:solidFill>
                <a:latin typeface="Calibri"/>
                <a:ea typeface="Calibri"/>
                <a:cs typeface="Calibri"/>
                <a:sym typeface="Calibri"/>
              </a:rPr>
              <a:t>Media: si cumple con dos (2) de los criterios.</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s" sz="1100">
                <a:solidFill>
                  <a:srgbClr val="CC0000"/>
                </a:solidFill>
                <a:latin typeface="Calibri"/>
                <a:ea typeface="Calibri"/>
                <a:cs typeface="Calibri"/>
                <a:sym typeface="Calibri"/>
              </a:rPr>
              <a:t>●  </a:t>
            </a:r>
            <a:r>
              <a:rPr lang="es" sz="1100">
                <a:solidFill>
                  <a:schemeClr val="dk1"/>
                </a:solidFill>
                <a:latin typeface="Calibri"/>
                <a:ea typeface="Calibri"/>
                <a:cs typeface="Calibri"/>
                <a:sym typeface="Calibri"/>
              </a:rPr>
              <a:t>Baja: si cumple con uno (1) solo de los criterios.</a:t>
            </a:r>
            <a:endParaRPr b="1" sz="1700">
              <a:solidFill>
                <a:schemeClr val="dk1"/>
              </a:solidFill>
              <a:latin typeface="Calibri"/>
              <a:ea typeface="Calibri"/>
              <a:cs typeface="Calibri"/>
              <a:sym typeface="Calibri"/>
            </a:endParaRPr>
          </a:p>
        </p:txBody>
      </p:sp>
      <p:sp>
        <p:nvSpPr>
          <p:cNvPr id="538" name="Google Shape;538;p43"/>
          <p:cNvSpPr/>
          <p:nvPr/>
        </p:nvSpPr>
        <p:spPr>
          <a:xfrm rot="-5400000">
            <a:off x="1450425" y="1739954"/>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539" name="Google Shape;539;p43"/>
          <p:cNvSpPr/>
          <p:nvPr/>
        </p:nvSpPr>
        <p:spPr>
          <a:xfrm rot="-5400000">
            <a:off x="1450425" y="2507418"/>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540" name="Google Shape;540;p43"/>
          <p:cNvSpPr/>
          <p:nvPr/>
        </p:nvSpPr>
        <p:spPr>
          <a:xfrm rot="-5400000">
            <a:off x="1450425" y="3274059"/>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pic>
        <p:nvPicPr>
          <p:cNvPr id="541" name="Google Shape;541;p43"/>
          <p:cNvPicPr preferRelativeResize="0"/>
          <p:nvPr/>
        </p:nvPicPr>
        <p:blipFill>
          <a:blip r:embed="rId3">
            <a:alphaModFix/>
          </a:blip>
          <a:stretch>
            <a:fillRect/>
          </a:stretch>
        </p:blipFill>
        <p:spPr>
          <a:xfrm>
            <a:off x="6204857" y="4548350"/>
            <a:ext cx="2454743" cy="333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4"/>
          <p:cNvSpPr/>
          <p:nvPr/>
        </p:nvSpPr>
        <p:spPr>
          <a:xfrm>
            <a:off x="50" y="0"/>
            <a:ext cx="9144000" cy="5143500"/>
          </a:xfrm>
          <a:prstGeom prst="rect">
            <a:avLst/>
          </a:prstGeom>
          <a:solidFill>
            <a:srgbClr val="2012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547" name="Google Shape;547;p44"/>
          <p:cNvSpPr txBox="1"/>
          <p:nvPr>
            <p:ph type="title"/>
          </p:nvPr>
        </p:nvSpPr>
        <p:spPr>
          <a:xfrm>
            <a:off x="150" y="2191025"/>
            <a:ext cx="9144000" cy="83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b="1" lang="es" sz="7258">
                <a:solidFill>
                  <a:srgbClr val="FF9900"/>
                </a:solidFill>
                <a:latin typeface="Calibri"/>
                <a:ea typeface="Calibri"/>
                <a:cs typeface="Calibri"/>
                <a:sym typeface="Calibri"/>
              </a:rPr>
              <a:t>GRACIAS</a:t>
            </a:r>
            <a:endParaRPr b="1" sz="7258">
              <a:solidFill>
                <a:schemeClr val="lt1"/>
              </a:solidFill>
              <a:latin typeface="Calibri"/>
              <a:ea typeface="Calibri"/>
              <a:cs typeface="Calibri"/>
              <a:sym typeface="Calibri"/>
            </a:endParaRPr>
          </a:p>
        </p:txBody>
      </p:sp>
      <p:pic>
        <p:nvPicPr>
          <p:cNvPr id="548" name="Google Shape;548;p44"/>
          <p:cNvPicPr preferRelativeResize="0"/>
          <p:nvPr/>
        </p:nvPicPr>
        <p:blipFill>
          <a:blip r:embed="rId3">
            <a:alphaModFix/>
          </a:blip>
          <a:stretch>
            <a:fillRect/>
          </a:stretch>
        </p:blipFill>
        <p:spPr>
          <a:xfrm>
            <a:off x="4521485" y="956100"/>
            <a:ext cx="1058240" cy="1304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p:nvPr/>
        </p:nvSpPr>
        <p:spPr>
          <a:xfrm>
            <a:off x="3770400" y="1778550"/>
            <a:ext cx="909300" cy="1129200"/>
          </a:xfrm>
          <a:prstGeom prst="rightArrow">
            <a:avLst>
              <a:gd fmla="val 5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42800" y="-8275"/>
            <a:ext cx="4264800" cy="5143500"/>
          </a:xfrm>
          <a:prstGeom prst="rect">
            <a:avLst/>
          </a:prstGeom>
          <a:solidFill>
            <a:srgbClr val="3822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 name="Google Shape;84;p16"/>
          <p:cNvSpPr txBox="1"/>
          <p:nvPr/>
        </p:nvSpPr>
        <p:spPr>
          <a:xfrm>
            <a:off x="807600" y="873975"/>
            <a:ext cx="2895300" cy="738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s" sz="1200">
                <a:solidFill>
                  <a:schemeClr val="lt1"/>
                </a:solidFill>
                <a:latin typeface="Calibri"/>
                <a:ea typeface="Calibri"/>
                <a:cs typeface="Calibri"/>
                <a:sym typeface="Calibri"/>
              </a:rPr>
              <a:t>Apropiar el proceso del PDE y facilitar la realización de </a:t>
            </a:r>
            <a:r>
              <a:rPr lang="es" sz="1200">
                <a:solidFill>
                  <a:schemeClr val="lt1"/>
                </a:solidFill>
                <a:latin typeface="Calibri"/>
                <a:ea typeface="Calibri"/>
                <a:cs typeface="Calibri"/>
                <a:sym typeface="Calibri"/>
              </a:rPr>
              <a:t>búsquedas</a:t>
            </a:r>
            <a:r>
              <a:rPr lang="es" sz="1200">
                <a:solidFill>
                  <a:schemeClr val="lt1"/>
                </a:solidFill>
                <a:latin typeface="Calibri"/>
                <a:ea typeface="Calibri"/>
                <a:cs typeface="Calibri"/>
                <a:sym typeface="Calibri"/>
              </a:rPr>
              <a:t> </a:t>
            </a:r>
            <a:r>
              <a:rPr lang="es" sz="1200">
                <a:solidFill>
                  <a:schemeClr val="lt1"/>
                </a:solidFill>
                <a:latin typeface="Calibri"/>
                <a:ea typeface="Calibri"/>
                <a:cs typeface="Calibri"/>
                <a:sym typeface="Calibri"/>
              </a:rPr>
              <a:t>temáticas</a:t>
            </a:r>
            <a:r>
              <a:rPr lang="es" sz="1200">
                <a:solidFill>
                  <a:schemeClr val="lt1"/>
                </a:solidFill>
                <a:latin typeface="Calibri"/>
                <a:ea typeface="Calibri"/>
                <a:cs typeface="Calibri"/>
                <a:sym typeface="Calibri"/>
              </a:rPr>
              <a:t>  en el documento.</a:t>
            </a:r>
            <a:endParaRPr sz="1600">
              <a:solidFill>
                <a:schemeClr val="lt1"/>
              </a:solidFill>
              <a:latin typeface="Calibri"/>
              <a:ea typeface="Calibri"/>
              <a:cs typeface="Calibri"/>
              <a:sym typeface="Calibri"/>
            </a:endParaRPr>
          </a:p>
        </p:txBody>
      </p:sp>
      <p:sp>
        <p:nvSpPr>
          <p:cNvPr id="85" name="Google Shape;85;p16"/>
          <p:cNvSpPr txBox="1"/>
          <p:nvPr/>
        </p:nvSpPr>
        <p:spPr>
          <a:xfrm>
            <a:off x="798900" y="1556550"/>
            <a:ext cx="28953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sz="1200">
                <a:solidFill>
                  <a:schemeClr val="lt1"/>
                </a:solidFill>
                <a:latin typeface="Calibri"/>
                <a:ea typeface="Calibri"/>
                <a:cs typeface="Calibri"/>
                <a:sym typeface="Calibri"/>
              </a:rPr>
              <a:t>Facilitar la comprensión del contenido técnico y jurídico del documento. </a:t>
            </a:r>
            <a:endParaRPr sz="1600">
              <a:solidFill>
                <a:schemeClr val="lt1"/>
              </a:solidFill>
            </a:endParaRPr>
          </a:p>
        </p:txBody>
      </p:sp>
      <p:sp>
        <p:nvSpPr>
          <p:cNvPr id="86" name="Google Shape;86;p16"/>
          <p:cNvSpPr txBox="1"/>
          <p:nvPr/>
        </p:nvSpPr>
        <p:spPr>
          <a:xfrm>
            <a:off x="807600" y="1885950"/>
            <a:ext cx="29643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solidFill>
                <a:schemeClr val="lt1"/>
              </a:solidFill>
            </a:endParaRPr>
          </a:p>
        </p:txBody>
      </p:sp>
      <p:sp>
        <p:nvSpPr>
          <p:cNvPr id="87" name="Google Shape;87;p16"/>
          <p:cNvSpPr txBox="1"/>
          <p:nvPr/>
        </p:nvSpPr>
        <p:spPr>
          <a:xfrm>
            <a:off x="807600" y="2110375"/>
            <a:ext cx="289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600"/>
              </a:spcAft>
              <a:buNone/>
            </a:pPr>
            <a:r>
              <a:rPr lang="es" sz="1200">
                <a:solidFill>
                  <a:schemeClr val="lt1"/>
                </a:solidFill>
                <a:latin typeface="Calibri"/>
                <a:ea typeface="Calibri"/>
                <a:cs typeface="Calibri"/>
                <a:sym typeface="Calibri"/>
              </a:rPr>
              <a:t>Eliminar la información duplicada.</a:t>
            </a:r>
            <a:endParaRPr sz="1200">
              <a:solidFill>
                <a:schemeClr val="lt1"/>
              </a:solidFill>
              <a:latin typeface="Calibri"/>
              <a:ea typeface="Calibri"/>
              <a:cs typeface="Calibri"/>
              <a:sym typeface="Calibri"/>
            </a:endParaRPr>
          </a:p>
        </p:txBody>
      </p:sp>
      <p:sp>
        <p:nvSpPr>
          <p:cNvPr id="88" name="Google Shape;88;p16"/>
          <p:cNvSpPr txBox="1"/>
          <p:nvPr/>
        </p:nvSpPr>
        <p:spPr>
          <a:xfrm>
            <a:off x="798900" y="2510050"/>
            <a:ext cx="289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600"/>
              </a:spcAft>
              <a:buNone/>
            </a:pPr>
            <a:r>
              <a:rPr lang="es" sz="1200">
                <a:solidFill>
                  <a:schemeClr val="lt1"/>
                </a:solidFill>
                <a:latin typeface="Calibri"/>
                <a:ea typeface="Calibri"/>
                <a:cs typeface="Calibri"/>
                <a:sym typeface="Calibri"/>
              </a:rPr>
              <a:t>Unificar criterios a nivel sectorial.</a:t>
            </a:r>
            <a:endParaRPr sz="1200">
              <a:solidFill>
                <a:schemeClr val="lt1"/>
              </a:solidFill>
              <a:latin typeface="Calibri"/>
              <a:ea typeface="Calibri"/>
              <a:cs typeface="Calibri"/>
              <a:sym typeface="Calibri"/>
            </a:endParaRPr>
          </a:p>
        </p:txBody>
      </p:sp>
      <p:sp>
        <p:nvSpPr>
          <p:cNvPr id="89" name="Google Shape;89;p16"/>
          <p:cNvSpPr txBox="1"/>
          <p:nvPr/>
        </p:nvSpPr>
        <p:spPr>
          <a:xfrm>
            <a:off x="798900" y="2909725"/>
            <a:ext cx="289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600"/>
              </a:spcAft>
              <a:buClr>
                <a:schemeClr val="dk1"/>
              </a:buClr>
              <a:buSzPts val="1100"/>
              <a:buFont typeface="Arial"/>
              <a:buNone/>
            </a:pPr>
            <a:r>
              <a:rPr lang="es" sz="1200">
                <a:solidFill>
                  <a:schemeClr val="lt1"/>
                </a:solidFill>
                <a:latin typeface="Calibri"/>
                <a:ea typeface="Calibri"/>
                <a:cs typeface="Calibri"/>
                <a:sym typeface="Calibri"/>
              </a:rPr>
              <a:t>Separar las condiciones de Es Cultura Local.</a:t>
            </a:r>
            <a:endParaRPr b="1" sz="1200">
              <a:solidFill>
                <a:schemeClr val="lt1"/>
              </a:solidFill>
              <a:latin typeface="Calibri"/>
              <a:ea typeface="Calibri"/>
              <a:cs typeface="Calibri"/>
              <a:sym typeface="Calibri"/>
            </a:endParaRPr>
          </a:p>
        </p:txBody>
      </p:sp>
      <p:sp>
        <p:nvSpPr>
          <p:cNvPr id="90" name="Google Shape;90;p16"/>
          <p:cNvSpPr txBox="1"/>
          <p:nvPr/>
        </p:nvSpPr>
        <p:spPr>
          <a:xfrm>
            <a:off x="5163175" y="873975"/>
            <a:ext cx="31278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rgbClr val="20124D"/>
                </a:solidFill>
                <a:latin typeface="Calibri"/>
                <a:ea typeface="Calibri"/>
                <a:cs typeface="Calibri"/>
                <a:sym typeface="Calibri"/>
              </a:rPr>
              <a:t>Se reestructuró el docum</a:t>
            </a:r>
            <a:r>
              <a:rPr lang="es" sz="1200">
                <a:solidFill>
                  <a:srgbClr val="20124D"/>
                </a:solidFill>
                <a:latin typeface="Calibri"/>
                <a:ea typeface="Calibri"/>
                <a:cs typeface="Calibri"/>
                <a:sym typeface="Calibri"/>
              </a:rPr>
              <a:t>ento por fases en función del proceso de participación en el PDE.</a:t>
            </a:r>
            <a:endParaRPr sz="1200">
              <a:solidFill>
                <a:srgbClr val="20124D"/>
              </a:solidFill>
              <a:latin typeface="Calibri"/>
              <a:ea typeface="Calibri"/>
              <a:cs typeface="Calibri"/>
              <a:sym typeface="Calibri"/>
            </a:endParaRPr>
          </a:p>
        </p:txBody>
      </p:sp>
      <p:sp>
        <p:nvSpPr>
          <p:cNvPr id="91" name="Google Shape;91;p16"/>
          <p:cNvSpPr txBox="1"/>
          <p:nvPr/>
        </p:nvSpPr>
        <p:spPr>
          <a:xfrm>
            <a:off x="5153549" y="1398225"/>
            <a:ext cx="32034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rgbClr val="20124D"/>
                </a:solidFill>
                <a:latin typeface="Calibri"/>
                <a:ea typeface="Calibri"/>
                <a:cs typeface="Calibri"/>
                <a:sym typeface="Calibri"/>
              </a:rPr>
              <a:t>Se ajustó el tono y el lenguaje </a:t>
            </a:r>
            <a:r>
              <a:rPr lang="es" sz="1200">
                <a:solidFill>
                  <a:srgbClr val="20124D"/>
                </a:solidFill>
                <a:latin typeface="Calibri"/>
                <a:ea typeface="Calibri"/>
                <a:cs typeface="Calibri"/>
                <a:sym typeface="Calibri"/>
              </a:rPr>
              <a:t>haciéndolo</a:t>
            </a:r>
            <a:r>
              <a:rPr lang="es" sz="1200">
                <a:solidFill>
                  <a:srgbClr val="20124D"/>
                </a:solidFill>
                <a:latin typeface="Calibri"/>
                <a:ea typeface="Calibri"/>
                <a:cs typeface="Calibri"/>
                <a:sym typeface="Calibri"/>
              </a:rPr>
              <a:t> más accesible, claro, directo y cercano a la ciudadanía.</a:t>
            </a:r>
            <a:r>
              <a:rPr b="1" lang="es" sz="1200">
                <a:solidFill>
                  <a:srgbClr val="20124D"/>
                </a:solidFill>
                <a:latin typeface="Calibri"/>
                <a:ea typeface="Calibri"/>
                <a:cs typeface="Calibri"/>
                <a:sym typeface="Calibri"/>
              </a:rPr>
              <a:t> </a:t>
            </a:r>
            <a:endParaRPr sz="1200">
              <a:solidFill>
                <a:srgbClr val="20124D"/>
              </a:solidFill>
            </a:endParaRPr>
          </a:p>
        </p:txBody>
      </p:sp>
      <p:sp>
        <p:nvSpPr>
          <p:cNvPr id="92" name="Google Shape;92;p16"/>
          <p:cNvSpPr txBox="1"/>
          <p:nvPr/>
        </p:nvSpPr>
        <p:spPr>
          <a:xfrm>
            <a:off x="5153549" y="2137588"/>
            <a:ext cx="32799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rgbClr val="20124D"/>
                </a:solidFill>
                <a:latin typeface="Calibri"/>
                <a:ea typeface="Calibri"/>
                <a:cs typeface="Calibri"/>
                <a:sym typeface="Calibri"/>
              </a:rPr>
              <a:t>Se </a:t>
            </a:r>
            <a:r>
              <a:rPr lang="es" sz="1200">
                <a:solidFill>
                  <a:srgbClr val="20124D"/>
                </a:solidFill>
                <a:latin typeface="Calibri"/>
                <a:ea typeface="Calibri"/>
                <a:cs typeface="Calibri"/>
                <a:sym typeface="Calibri"/>
              </a:rPr>
              <a:t>organizó</a:t>
            </a:r>
            <a:r>
              <a:rPr lang="es" sz="1200">
                <a:solidFill>
                  <a:srgbClr val="20124D"/>
                </a:solidFill>
                <a:latin typeface="Calibri"/>
                <a:ea typeface="Calibri"/>
                <a:cs typeface="Calibri"/>
                <a:sym typeface="Calibri"/>
              </a:rPr>
              <a:t> y sintetizó el contenido, eliminando </a:t>
            </a:r>
            <a:endParaRPr sz="1200">
              <a:solidFill>
                <a:srgbClr val="20124D"/>
              </a:solidFill>
              <a:latin typeface="Calibri"/>
              <a:ea typeface="Calibri"/>
              <a:cs typeface="Calibri"/>
              <a:sym typeface="Calibri"/>
            </a:endParaRPr>
          </a:p>
          <a:p>
            <a:pPr indent="0" lvl="0" marL="0" rtl="0" algn="l">
              <a:lnSpc>
                <a:spcPct val="115000"/>
              </a:lnSpc>
              <a:spcBef>
                <a:spcPts val="0"/>
              </a:spcBef>
              <a:spcAft>
                <a:spcPts val="0"/>
              </a:spcAft>
              <a:buNone/>
            </a:pPr>
            <a:r>
              <a:rPr lang="es" sz="1200">
                <a:solidFill>
                  <a:srgbClr val="20124D"/>
                </a:solidFill>
                <a:latin typeface="Calibri"/>
                <a:ea typeface="Calibri"/>
                <a:cs typeface="Calibri"/>
                <a:sym typeface="Calibri"/>
              </a:rPr>
              <a:t>la información duplicada manteniendo la consistencia técnica, jurídica y administrativa.</a:t>
            </a:r>
            <a:endParaRPr sz="1200">
              <a:solidFill>
                <a:srgbClr val="20124D"/>
              </a:solidFill>
            </a:endParaRPr>
          </a:p>
        </p:txBody>
      </p:sp>
      <p:sp>
        <p:nvSpPr>
          <p:cNvPr id="93" name="Google Shape;93;p16"/>
          <p:cNvSpPr txBox="1"/>
          <p:nvPr/>
        </p:nvSpPr>
        <p:spPr>
          <a:xfrm>
            <a:off x="5153549" y="2882600"/>
            <a:ext cx="3203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600"/>
              </a:spcAft>
              <a:buNone/>
            </a:pPr>
            <a:r>
              <a:rPr lang="es" sz="1200">
                <a:solidFill>
                  <a:srgbClr val="20124D"/>
                </a:solidFill>
                <a:latin typeface="Calibri"/>
                <a:ea typeface="Calibri"/>
                <a:cs typeface="Calibri"/>
                <a:sym typeface="Calibri"/>
              </a:rPr>
              <a:t>Se concertaron aspectos claves para facilitar el acceso de la ciudadanía a las convocatorias.</a:t>
            </a:r>
            <a:endParaRPr sz="1200">
              <a:solidFill>
                <a:srgbClr val="20124D"/>
              </a:solidFill>
              <a:latin typeface="Calibri"/>
              <a:ea typeface="Calibri"/>
              <a:cs typeface="Calibri"/>
              <a:sym typeface="Calibri"/>
            </a:endParaRPr>
          </a:p>
        </p:txBody>
      </p:sp>
      <p:sp>
        <p:nvSpPr>
          <p:cNvPr id="94" name="Google Shape;94;p16"/>
          <p:cNvSpPr txBox="1"/>
          <p:nvPr/>
        </p:nvSpPr>
        <p:spPr>
          <a:xfrm>
            <a:off x="5153549" y="3366175"/>
            <a:ext cx="3203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600"/>
              </a:spcAft>
              <a:buNone/>
            </a:pPr>
            <a:r>
              <a:rPr lang="es" sz="1200">
                <a:solidFill>
                  <a:srgbClr val="20124D"/>
                </a:solidFill>
                <a:latin typeface="Calibri"/>
                <a:ea typeface="Calibri"/>
                <a:cs typeface="Calibri"/>
                <a:sym typeface="Calibri"/>
              </a:rPr>
              <a:t>Se proyecta la elaboración de un documento que incluya aspectos </a:t>
            </a:r>
            <a:r>
              <a:rPr lang="es" sz="1200">
                <a:solidFill>
                  <a:srgbClr val="20124D"/>
                </a:solidFill>
                <a:latin typeface="Calibri"/>
                <a:ea typeface="Calibri"/>
                <a:cs typeface="Calibri"/>
                <a:sym typeface="Calibri"/>
              </a:rPr>
              <a:t>específicos</a:t>
            </a:r>
            <a:r>
              <a:rPr lang="es" sz="1200">
                <a:solidFill>
                  <a:srgbClr val="20124D"/>
                </a:solidFill>
                <a:latin typeface="Calibri"/>
                <a:ea typeface="Calibri"/>
                <a:cs typeface="Calibri"/>
                <a:sym typeface="Calibri"/>
              </a:rPr>
              <a:t> de las convocatorias ECL.</a:t>
            </a:r>
            <a:endParaRPr b="1" sz="1200">
              <a:solidFill>
                <a:srgbClr val="20124D"/>
              </a:solidFill>
              <a:latin typeface="Calibri"/>
              <a:ea typeface="Calibri"/>
              <a:cs typeface="Calibri"/>
              <a:sym typeface="Calibri"/>
            </a:endParaRPr>
          </a:p>
        </p:txBody>
      </p:sp>
      <p:sp>
        <p:nvSpPr>
          <p:cNvPr id="95" name="Google Shape;95;p16"/>
          <p:cNvSpPr/>
          <p:nvPr/>
        </p:nvSpPr>
        <p:spPr>
          <a:xfrm rot="-5400000">
            <a:off x="676275" y="992700"/>
            <a:ext cx="95400" cy="85800"/>
          </a:xfrm>
          <a:prstGeom prst="rtTriangle">
            <a:avLst/>
          </a:prstGeom>
          <a:solidFill>
            <a:srgbClr val="5E4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 name="Google Shape;96;p16"/>
          <p:cNvSpPr/>
          <p:nvPr/>
        </p:nvSpPr>
        <p:spPr>
          <a:xfrm rot="-5400000">
            <a:off x="676275" y="1715350"/>
            <a:ext cx="95400" cy="85800"/>
          </a:xfrm>
          <a:prstGeom prst="rtTriangle">
            <a:avLst/>
          </a:prstGeom>
          <a:solidFill>
            <a:srgbClr val="5E4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 name="Google Shape;97;p16"/>
          <p:cNvSpPr/>
          <p:nvPr/>
        </p:nvSpPr>
        <p:spPr>
          <a:xfrm rot="-5400000">
            <a:off x="676275" y="2253288"/>
            <a:ext cx="95400" cy="85800"/>
          </a:xfrm>
          <a:prstGeom prst="rtTriangle">
            <a:avLst/>
          </a:prstGeom>
          <a:solidFill>
            <a:srgbClr val="5E4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8" name="Google Shape;98;p16"/>
          <p:cNvSpPr/>
          <p:nvPr/>
        </p:nvSpPr>
        <p:spPr>
          <a:xfrm rot="-5400000">
            <a:off x="676275" y="2659625"/>
            <a:ext cx="95400" cy="85800"/>
          </a:xfrm>
          <a:prstGeom prst="rtTriangle">
            <a:avLst/>
          </a:prstGeom>
          <a:solidFill>
            <a:srgbClr val="5E4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9" name="Google Shape;99;p16"/>
          <p:cNvSpPr/>
          <p:nvPr/>
        </p:nvSpPr>
        <p:spPr>
          <a:xfrm rot="-5400000">
            <a:off x="676275" y="3048338"/>
            <a:ext cx="95400" cy="85800"/>
          </a:xfrm>
          <a:prstGeom prst="rtTriangle">
            <a:avLst/>
          </a:prstGeom>
          <a:solidFill>
            <a:srgbClr val="5E4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 name="Google Shape;100;p16"/>
          <p:cNvSpPr/>
          <p:nvPr/>
        </p:nvSpPr>
        <p:spPr>
          <a:xfrm rot="-5400000">
            <a:off x="5031825" y="1068900"/>
            <a:ext cx="95400" cy="85800"/>
          </a:xfrm>
          <a:prstGeom prst="rtTriangle">
            <a:avLst/>
          </a:prstGeom>
          <a:solidFill>
            <a:srgbClr val="5E4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rot="-5400000">
            <a:off x="5036475" y="1525150"/>
            <a:ext cx="95400" cy="95100"/>
          </a:xfrm>
          <a:prstGeom prst="rtTriangle">
            <a:avLst/>
          </a:prstGeom>
          <a:solidFill>
            <a:srgbClr val="5E4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rot="-5400000">
            <a:off x="5036475" y="2290838"/>
            <a:ext cx="95400" cy="95100"/>
          </a:xfrm>
          <a:prstGeom prst="rtTriangle">
            <a:avLst/>
          </a:prstGeom>
          <a:solidFill>
            <a:srgbClr val="5E4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rot="-5400000">
            <a:off x="5058466" y="3008325"/>
            <a:ext cx="95400" cy="95100"/>
          </a:xfrm>
          <a:prstGeom prst="rtTriangle">
            <a:avLst/>
          </a:prstGeom>
          <a:solidFill>
            <a:srgbClr val="5E4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rot="-5400000">
            <a:off x="5046066" y="3513038"/>
            <a:ext cx="95400" cy="95100"/>
          </a:xfrm>
          <a:prstGeom prst="rtTriangle">
            <a:avLst/>
          </a:prstGeom>
          <a:solidFill>
            <a:srgbClr val="5E46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txBox="1"/>
          <p:nvPr/>
        </p:nvSpPr>
        <p:spPr>
          <a:xfrm>
            <a:off x="604875" y="414600"/>
            <a:ext cx="3136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100">
                <a:solidFill>
                  <a:srgbClr val="F5A700"/>
                </a:solidFill>
                <a:latin typeface="Calibri"/>
                <a:ea typeface="Calibri"/>
                <a:cs typeface="Calibri"/>
                <a:sym typeface="Calibri"/>
              </a:rPr>
              <a:t>Necesidades identificadas</a:t>
            </a:r>
            <a:endParaRPr b="1" sz="2100">
              <a:solidFill>
                <a:srgbClr val="F5A700"/>
              </a:solidFill>
              <a:latin typeface="Calibri"/>
              <a:ea typeface="Calibri"/>
              <a:cs typeface="Calibri"/>
              <a:sym typeface="Calibri"/>
            </a:endParaRPr>
          </a:p>
        </p:txBody>
      </p:sp>
      <p:sp>
        <p:nvSpPr>
          <p:cNvPr id="106" name="Google Shape;106;p16"/>
          <p:cNvSpPr txBox="1"/>
          <p:nvPr/>
        </p:nvSpPr>
        <p:spPr>
          <a:xfrm>
            <a:off x="4960425" y="414600"/>
            <a:ext cx="2586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100">
                <a:solidFill>
                  <a:srgbClr val="F5A700"/>
                </a:solidFill>
                <a:latin typeface="Calibri"/>
                <a:ea typeface="Calibri"/>
                <a:cs typeface="Calibri"/>
                <a:sym typeface="Calibri"/>
              </a:rPr>
              <a:t>Ajuste realizado </a:t>
            </a:r>
            <a:endParaRPr b="1" sz="2100">
              <a:solidFill>
                <a:srgbClr val="F5A700"/>
              </a:solidFill>
              <a:latin typeface="Calibri"/>
              <a:ea typeface="Calibri"/>
              <a:cs typeface="Calibri"/>
              <a:sym typeface="Calibri"/>
            </a:endParaRPr>
          </a:p>
        </p:txBody>
      </p:sp>
      <p:pic>
        <p:nvPicPr>
          <p:cNvPr id="107" name="Google Shape;107;p16"/>
          <p:cNvPicPr preferRelativeResize="0"/>
          <p:nvPr/>
        </p:nvPicPr>
        <p:blipFill>
          <a:blip r:embed="rId3">
            <a:alphaModFix/>
          </a:blip>
          <a:stretch>
            <a:fillRect/>
          </a:stretch>
        </p:blipFill>
        <p:spPr>
          <a:xfrm>
            <a:off x="660900" y="3741500"/>
            <a:ext cx="841050" cy="1036450"/>
          </a:xfrm>
          <a:prstGeom prst="rect">
            <a:avLst/>
          </a:prstGeom>
          <a:noFill/>
          <a:ln>
            <a:noFill/>
          </a:ln>
        </p:spPr>
      </p:pic>
      <p:pic>
        <p:nvPicPr>
          <p:cNvPr id="108" name="Google Shape;108;p16"/>
          <p:cNvPicPr preferRelativeResize="0"/>
          <p:nvPr/>
        </p:nvPicPr>
        <p:blipFill>
          <a:blip r:embed="rId4">
            <a:alphaModFix/>
          </a:blip>
          <a:stretch>
            <a:fillRect/>
          </a:stretch>
        </p:blipFill>
        <p:spPr>
          <a:xfrm>
            <a:off x="6204857" y="4548350"/>
            <a:ext cx="2454743" cy="33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ctrTitle"/>
          </p:nvPr>
        </p:nvSpPr>
        <p:spPr>
          <a:xfrm>
            <a:off x="2882626" y="852650"/>
            <a:ext cx="6251100" cy="491400"/>
          </a:xfrm>
          <a:prstGeom prst="rect">
            <a:avLst/>
          </a:prstGeom>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None/>
            </a:pPr>
            <a:r>
              <a:t/>
            </a:r>
            <a:endParaRPr b="1" sz="4200">
              <a:solidFill>
                <a:srgbClr val="491F6A"/>
              </a:solidFill>
              <a:latin typeface="Calibri"/>
              <a:ea typeface="Calibri"/>
              <a:cs typeface="Calibri"/>
              <a:sym typeface="Calibri"/>
            </a:endParaRPr>
          </a:p>
          <a:p>
            <a:pPr indent="0" lvl="0" marL="0" rtl="0" algn="ctr">
              <a:lnSpc>
                <a:spcPct val="100000"/>
              </a:lnSpc>
              <a:spcBef>
                <a:spcPts val="0"/>
              </a:spcBef>
              <a:spcAft>
                <a:spcPts val="0"/>
              </a:spcAft>
              <a:buNone/>
            </a:pPr>
            <a:r>
              <a:rPr b="1" lang="es" sz="3755">
                <a:solidFill>
                  <a:srgbClr val="491F6A"/>
                </a:solidFill>
                <a:latin typeface="Calibri"/>
                <a:ea typeface="Calibri"/>
                <a:cs typeface="Calibri"/>
                <a:sym typeface="Calibri"/>
              </a:rPr>
              <a:t> </a:t>
            </a:r>
            <a:endParaRPr b="1" sz="3755">
              <a:solidFill>
                <a:srgbClr val="491F6A"/>
              </a:solidFill>
              <a:latin typeface="Calibri"/>
              <a:ea typeface="Calibri"/>
              <a:cs typeface="Calibri"/>
              <a:sym typeface="Calibri"/>
            </a:endParaRPr>
          </a:p>
          <a:p>
            <a:pPr indent="0" lvl="0" marL="0" rtl="0" algn="ctr">
              <a:lnSpc>
                <a:spcPct val="100000"/>
              </a:lnSpc>
              <a:spcBef>
                <a:spcPts val="0"/>
              </a:spcBef>
              <a:spcAft>
                <a:spcPts val="0"/>
              </a:spcAft>
              <a:buNone/>
            </a:pPr>
            <a:r>
              <a:t/>
            </a:r>
            <a:endParaRPr b="1" sz="3755">
              <a:solidFill>
                <a:srgbClr val="CC0000"/>
              </a:solidFill>
              <a:latin typeface="Calibri"/>
              <a:ea typeface="Calibri"/>
              <a:cs typeface="Calibri"/>
              <a:sym typeface="Calibri"/>
            </a:endParaRPr>
          </a:p>
          <a:p>
            <a:pPr indent="0" lvl="0" marL="0" rtl="0" algn="ctr">
              <a:spcBef>
                <a:spcPts val="0"/>
              </a:spcBef>
              <a:spcAft>
                <a:spcPts val="0"/>
              </a:spcAft>
              <a:buClr>
                <a:schemeClr val="dk1"/>
              </a:buClr>
              <a:buSzPct val="28448"/>
              <a:buFont typeface="Arial"/>
              <a:buNone/>
            </a:pPr>
            <a:r>
              <a:t/>
            </a:r>
            <a:endParaRPr b="1" sz="3866">
              <a:solidFill>
                <a:srgbClr val="F5A700"/>
              </a:solidFill>
              <a:latin typeface="Calibri"/>
              <a:ea typeface="Calibri"/>
              <a:cs typeface="Calibri"/>
              <a:sym typeface="Calibri"/>
            </a:endParaRPr>
          </a:p>
          <a:p>
            <a:pPr indent="0" lvl="0" marL="0" rtl="0" algn="just">
              <a:spcBef>
                <a:spcPts val="0"/>
              </a:spcBef>
              <a:spcAft>
                <a:spcPts val="0"/>
              </a:spcAft>
              <a:buClr>
                <a:schemeClr val="dk1"/>
              </a:buClr>
              <a:buSzPct val="28448"/>
              <a:buFont typeface="Arial"/>
              <a:buNone/>
            </a:pPr>
            <a:r>
              <a:t/>
            </a:r>
            <a:endParaRPr b="1" sz="3866">
              <a:solidFill>
                <a:srgbClr val="F5A700"/>
              </a:solidFill>
              <a:latin typeface="Calibri"/>
              <a:ea typeface="Calibri"/>
              <a:cs typeface="Calibri"/>
              <a:sym typeface="Calibri"/>
            </a:endParaRPr>
          </a:p>
          <a:p>
            <a:pPr indent="0" lvl="0" marL="0" rtl="0" algn="just">
              <a:spcBef>
                <a:spcPts val="0"/>
              </a:spcBef>
              <a:spcAft>
                <a:spcPts val="0"/>
              </a:spcAft>
              <a:buClr>
                <a:schemeClr val="dk1"/>
              </a:buClr>
              <a:buSzPct val="28448"/>
              <a:buFont typeface="Arial"/>
              <a:buNone/>
            </a:pPr>
            <a:r>
              <a:t/>
            </a:r>
            <a:endParaRPr b="1" sz="3866">
              <a:solidFill>
                <a:srgbClr val="F5A700"/>
              </a:solidFill>
              <a:latin typeface="Calibri"/>
              <a:ea typeface="Calibri"/>
              <a:cs typeface="Calibri"/>
              <a:sym typeface="Calibri"/>
            </a:endParaRPr>
          </a:p>
          <a:p>
            <a:pPr indent="0" lvl="0" marL="0" rtl="0" algn="just">
              <a:spcBef>
                <a:spcPts val="0"/>
              </a:spcBef>
              <a:spcAft>
                <a:spcPts val="0"/>
              </a:spcAft>
              <a:buClr>
                <a:schemeClr val="dk1"/>
              </a:buClr>
              <a:buSzPct val="28448"/>
              <a:buFont typeface="Arial"/>
              <a:buNone/>
            </a:pPr>
            <a:r>
              <a:t/>
            </a:r>
            <a:endParaRPr b="1" sz="3866">
              <a:solidFill>
                <a:srgbClr val="F5A700"/>
              </a:solidFill>
              <a:latin typeface="Calibri"/>
              <a:ea typeface="Calibri"/>
              <a:cs typeface="Calibri"/>
              <a:sym typeface="Calibri"/>
            </a:endParaRPr>
          </a:p>
          <a:p>
            <a:pPr indent="0" lvl="0" marL="0" rtl="0" algn="just">
              <a:spcBef>
                <a:spcPts val="0"/>
              </a:spcBef>
              <a:spcAft>
                <a:spcPts val="0"/>
              </a:spcAft>
              <a:buClr>
                <a:schemeClr val="dk1"/>
              </a:buClr>
              <a:buSzPct val="28448"/>
              <a:buFont typeface="Arial"/>
              <a:buNone/>
            </a:pPr>
            <a:r>
              <a:t/>
            </a:r>
            <a:endParaRPr b="1" sz="3866">
              <a:solidFill>
                <a:srgbClr val="F5A700"/>
              </a:solidFill>
              <a:latin typeface="Calibri"/>
              <a:ea typeface="Calibri"/>
              <a:cs typeface="Calibri"/>
              <a:sym typeface="Calibri"/>
            </a:endParaRPr>
          </a:p>
          <a:p>
            <a:pPr indent="0" lvl="0" marL="0" rtl="0" algn="just">
              <a:spcBef>
                <a:spcPts val="0"/>
              </a:spcBef>
              <a:spcAft>
                <a:spcPts val="0"/>
              </a:spcAft>
              <a:buClr>
                <a:schemeClr val="dk1"/>
              </a:buClr>
              <a:buSzPct val="28448"/>
              <a:buFont typeface="Arial"/>
              <a:buNone/>
            </a:pPr>
            <a:r>
              <a:t/>
            </a:r>
            <a:endParaRPr b="1" sz="3866">
              <a:solidFill>
                <a:srgbClr val="F5A700"/>
              </a:solidFill>
              <a:latin typeface="Calibri"/>
              <a:ea typeface="Calibri"/>
              <a:cs typeface="Calibri"/>
              <a:sym typeface="Calibri"/>
            </a:endParaRPr>
          </a:p>
          <a:p>
            <a:pPr indent="0" lvl="0" marL="0" rtl="0" algn="just">
              <a:spcBef>
                <a:spcPts val="0"/>
              </a:spcBef>
              <a:spcAft>
                <a:spcPts val="0"/>
              </a:spcAft>
              <a:buClr>
                <a:schemeClr val="dk1"/>
              </a:buClr>
              <a:buSzPct val="38372"/>
              <a:buFont typeface="Arial"/>
              <a:buNone/>
            </a:pPr>
            <a:r>
              <a:rPr b="1" lang="es" sz="2866">
                <a:solidFill>
                  <a:srgbClr val="F5A700"/>
                </a:solidFill>
                <a:latin typeface="Calibri"/>
                <a:ea typeface="Calibri"/>
                <a:cs typeface="Calibri"/>
                <a:sym typeface="Calibri"/>
              </a:rPr>
              <a:t>Tono:</a:t>
            </a:r>
            <a:r>
              <a:rPr b="1" lang="es" sz="3088">
                <a:solidFill>
                  <a:srgbClr val="F5A700"/>
                </a:solidFill>
                <a:latin typeface="Calibri"/>
                <a:ea typeface="Calibri"/>
                <a:cs typeface="Calibri"/>
                <a:sym typeface="Calibri"/>
              </a:rPr>
              <a:t> </a:t>
            </a:r>
            <a:r>
              <a:rPr b="1" lang="es" sz="1977">
                <a:solidFill>
                  <a:srgbClr val="F5A700"/>
                </a:solidFill>
                <a:latin typeface="Calibri"/>
                <a:ea typeface="Calibri"/>
                <a:cs typeface="Calibri"/>
                <a:sym typeface="Calibri"/>
              </a:rPr>
              <a:t>“Si hablas a un hombre en un lenguaje que comprende, eso llega a su cabeza. Si le hablas en su lenguaje, eso llega a su corazón”. Nelson Mandela</a:t>
            </a:r>
            <a:endParaRPr b="1" sz="1977">
              <a:solidFill>
                <a:srgbClr val="F5A700"/>
              </a:solidFill>
              <a:latin typeface="Calibri"/>
              <a:ea typeface="Calibri"/>
              <a:cs typeface="Calibri"/>
              <a:sym typeface="Calibri"/>
            </a:endParaRPr>
          </a:p>
          <a:p>
            <a:pPr indent="0" lvl="0" marL="0" rtl="0" algn="just">
              <a:spcBef>
                <a:spcPts val="0"/>
              </a:spcBef>
              <a:spcAft>
                <a:spcPts val="0"/>
              </a:spcAft>
              <a:buClr>
                <a:schemeClr val="dk1"/>
              </a:buClr>
              <a:buSzPct val="62658"/>
              <a:buFont typeface="Arial"/>
              <a:buNone/>
            </a:pPr>
            <a:r>
              <a:t/>
            </a:r>
            <a:endParaRPr b="1" sz="1755">
              <a:solidFill>
                <a:srgbClr val="F5A700"/>
              </a:solidFill>
              <a:latin typeface="Calibri"/>
              <a:ea typeface="Calibri"/>
              <a:cs typeface="Calibri"/>
              <a:sym typeface="Calibri"/>
            </a:endParaRPr>
          </a:p>
        </p:txBody>
      </p:sp>
      <p:sp>
        <p:nvSpPr>
          <p:cNvPr id="114" name="Google Shape;114;p17"/>
          <p:cNvSpPr/>
          <p:nvPr/>
        </p:nvSpPr>
        <p:spPr>
          <a:xfrm flipH="1" rot="10800000">
            <a:off x="3150" y="-8275"/>
            <a:ext cx="2994900" cy="3006300"/>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5" name="Google Shape;115;p17"/>
          <p:cNvPicPr preferRelativeResize="0"/>
          <p:nvPr/>
        </p:nvPicPr>
        <p:blipFill rotWithShape="1">
          <a:blip r:embed="rId3">
            <a:alphaModFix/>
          </a:blip>
          <a:srcRect b="0" l="11615" r="-2714" t="0"/>
          <a:stretch/>
        </p:blipFill>
        <p:spPr>
          <a:xfrm>
            <a:off x="-9950" y="0"/>
            <a:ext cx="2607975" cy="5143501"/>
          </a:xfrm>
          <a:prstGeom prst="rect">
            <a:avLst/>
          </a:prstGeom>
          <a:noFill/>
          <a:ln>
            <a:noFill/>
          </a:ln>
        </p:spPr>
      </p:pic>
      <p:sp>
        <p:nvSpPr>
          <p:cNvPr id="116" name="Google Shape;116;p17"/>
          <p:cNvSpPr txBox="1"/>
          <p:nvPr>
            <p:ph type="ctrTitle"/>
          </p:nvPr>
        </p:nvSpPr>
        <p:spPr>
          <a:xfrm>
            <a:off x="2390700" y="3109900"/>
            <a:ext cx="6374100" cy="1305300"/>
          </a:xfrm>
          <a:prstGeom prst="rect">
            <a:avLst/>
          </a:prstGeom>
          <a:solidFill>
            <a:srgbClr val="D9D2E9"/>
          </a:solidFill>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990"/>
              <a:buNone/>
            </a:pPr>
            <a:r>
              <a:rPr lang="es" sz="1180">
                <a:solidFill>
                  <a:srgbClr val="20124D"/>
                </a:solidFill>
                <a:latin typeface="Calibri"/>
                <a:ea typeface="Calibri"/>
                <a:cs typeface="Calibri"/>
                <a:sym typeface="Calibri"/>
              </a:rPr>
              <a:t>El tuteo… “Se emplea cada vez más, sobre todo en los centros urbanos y entre gente joven, como tratamiento de confianza”.  </a:t>
            </a:r>
            <a:endParaRPr sz="1180">
              <a:solidFill>
                <a:srgbClr val="20124D"/>
              </a:solidFill>
              <a:latin typeface="Calibri"/>
              <a:ea typeface="Calibri"/>
              <a:cs typeface="Calibri"/>
              <a:sym typeface="Calibri"/>
            </a:endParaRPr>
          </a:p>
          <a:p>
            <a:pPr indent="0" lvl="0" marL="0" marR="0" rtl="0" algn="l">
              <a:lnSpc>
                <a:spcPct val="100000"/>
              </a:lnSpc>
              <a:spcBef>
                <a:spcPts val="0"/>
              </a:spcBef>
              <a:spcAft>
                <a:spcPts val="0"/>
              </a:spcAft>
              <a:buSzPts val="990"/>
              <a:buNone/>
            </a:pPr>
            <a:r>
              <a:t/>
            </a:r>
            <a:endParaRPr sz="1180">
              <a:solidFill>
                <a:srgbClr val="20124D"/>
              </a:solidFill>
              <a:latin typeface="Calibri"/>
              <a:ea typeface="Calibri"/>
              <a:cs typeface="Calibri"/>
              <a:sym typeface="Calibri"/>
            </a:endParaRPr>
          </a:p>
          <a:p>
            <a:pPr indent="0" lvl="0" marL="0" marR="0" rtl="0" algn="l">
              <a:lnSpc>
                <a:spcPct val="100000"/>
              </a:lnSpc>
              <a:spcBef>
                <a:spcPts val="0"/>
              </a:spcBef>
              <a:spcAft>
                <a:spcPts val="0"/>
              </a:spcAft>
              <a:buSzPts val="990"/>
              <a:buNone/>
            </a:pPr>
            <a:r>
              <a:rPr lang="es" sz="1180">
                <a:solidFill>
                  <a:srgbClr val="20124D"/>
                </a:solidFill>
                <a:latin typeface="Calibri"/>
                <a:ea typeface="Calibri"/>
                <a:cs typeface="Calibri"/>
                <a:sym typeface="Calibri"/>
              </a:rPr>
              <a:t>¿Tú o usted? Estigmatización del tuteo en Bogotá</a:t>
            </a:r>
            <a:endParaRPr sz="1180">
              <a:solidFill>
                <a:srgbClr val="20124D"/>
              </a:solidFill>
              <a:latin typeface="Calibri"/>
              <a:ea typeface="Calibri"/>
              <a:cs typeface="Calibri"/>
              <a:sym typeface="Calibri"/>
            </a:endParaRPr>
          </a:p>
          <a:p>
            <a:pPr indent="0" lvl="0" marL="0" marR="0" rtl="0" algn="l">
              <a:lnSpc>
                <a:spcPct val="100000"/>
              </a:lnSpc>
              <a:spcBef>
                <a:spcPts val="0"/>
              </a:spcBef>
              <a:spcAft>
                <a:spcPts val="0"/>
              </a:spcAft>
              <a:buSzPts val="990"/>
              <a:buNone/>
            </a:pPr>
            <a:r>
              <a:rPr lang="es" sz="1180">
                <a:solidFill>
                  <a:srgbClr val="20124D"/>
                </a:solidFill>
                <a:uFill>
                  <a:noFill/>
                </a:uFill>
                <a:latin typeface="Calibri"/>
                <a:ea typeface="Calibri"/>
                <a:cs typeface="Calibri"/>
                <a:sym typeface="Calibri"/>
                <a:hlinkClick r:id="rId4">
                  <a:extLst>
                    <a:ext uri="{A12FA001-AC4F-418D-AE19-62706E023703}">
                      <ahyp:hlinkClr val="tx"/>
                    </a:ext>
                  </a:extLst>
                </a:hlinkClick>
              </a:rPr>
              <a:t>Cristal Yeseidy Cepeda Ruiz</a:t>
            </a:r>
            <a:r>
              <a:rPr lang="es" sz="1180">
                <a:solidFill>
                  <a:srgbClr val="20124D"/>
                </a:solidFill>
                <a:latin typeface="Calibri"/>
                <a:ea typeface="Calibri"/>
                <a:cs typeface="Calibri"/>
                <a:sym typeface="Calibri"/>
              </a:rPr>
              <a:t>. Tomado de: https://revistas-filologicas.unam.mx/anuario-letras/index.php/al/article/view/1463/1688</a:t>
            </a:r>
            <a:endParaRPr sz="1180">
              <a:solidFill>
                <a:srgbClr val="20124D"/>
              </a:solidFill>
              <a:latin typeface="Calibri"/>
              <a:ea typeface="Calibri"/>
              <a:cs typeface="Calibri"/>
              <a:sym typeface="Calibri"/>
            </a:endParaRPr>
          </a:p>
        </p:txBody>
      </p:sp>
      <p:pic>
        <p:nvPicPr>
          <p:cNvPr id="117" name="Google Shape;117;p17"/>
          <p:cNvPicPr preferRelativeResize="0"/>
          <p:nvPr/>
        </p:nvPicPr>
        <p:blipFill>
          <a:blip r:embed="rId5">
            <a:alphaModFix/>
          </a:blip>
          <a:stretch>
            <a:fillRect/>
          </a:stretch>
        </p:blipFill>
        <p:spPr>
          <a:xfrm>
            <a:off x="6204850" y="4575426"/>
            <a:ext cx="2255273" cy="306124"/>
          </a:xfrm>
          <a:prstGeom prst="rect">
            <a:avLst/>
          </a:prstGeom>
          <a:noFill/>
          <a:ln>
            <a:noFill/>
          </a:ln>
        </p:spPr>
      </p:pic>
      <p:sp>
        <p:nvSpPr>
          <p:cNvPr id="118" name="Google Shape;118;p17"/>
          <p:cNvSpPr txBox="1"/>
          <p:nvPr/>
        </p:nvSpPr>
        <p:spPr>
          <a:xfrm>
            <a:off x="5262100" y="1395825"/>
            <a:ext cx="35829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solidFill>
                  <a:srgbClr val="20124D"/>
                </a:solidFill>
                <a:latin typeface="Calibri"/>
                <a:ea typeface="Calibri"/>
                <a:cs typeface="Calibri"/>
                <a:sym typeface="Calibri"/>
              </a:rPr>
              <a:t>“Es imprescindible para escribir un texto que se ajuste a las preferencias de los lectores, ello implica </a:t>
            </a:r>
            <a:r>
              <a:rPr b="1" lang="es" sz="1200">
                <a:solidFill>
                  <a:srgbClr val="20124D"/>
                </a:solidFill>
                <a:latin typeface="Calibri"/>
                <a:ea typeface="Calibri"/>
                <a:cs typeface="Calibri"/>
                <a:sym typeface="Calibri"/>
              </a:rPr>
              <a:t>conocer su perfil </a:t>
            </a:r>
            <a:r>
              <a:rPr lang="es" sz="1200">
                <a:solidFill>
                  <a:srgbClr val="20124D"/>
                </a:solidFill>
                <a:latin typeface="Calibri"/>
                <a:ea typeface="Calibri"/>
                <a:cs typeface="Calibri"/>
                <a:sym typeface="Calibri"/>
              </a:rPr>
              <a:t>–edad, género, grado de escolaridad, filiación a grupos minoritarios, nivel socioeconómico, etc.” </a:t>
            </a:r>
            <a:endParaRPr sz="1200">
              <a:solidFill>
                <a:srgbClr val="20124D"/>
              </a:solidFill>
              <a:latin typeface="Calibri"/>
              <a:ea typeface="Calibri"/>
              <a:cs typeface="Calibri"/>
              <a:sym typeface="Calibri"/>
            </a:endParaRPr>
          </a:p>
          <a:p>
            <a:pPr indent="0" lvl="0" marL="0" rtl="0" algn="l">
              <a:spcBef>
                <a:spcPts val="0"/>
              </a:spcBef>
              <a:spcAft>
                <a:spcPts val="0"/>
              </a:spcAft>
              <a:buNone/>
            </a:pPr>
            <a:r>
              <a:t/>
            </a:r>
            <a:endParaRPr sz="1200">
              <a:solidFill>
                <a:srgbClr val="20124D"/>
              </a:solidFill>
              <a:latin typeface="Calibri"/>
              <a:ea typeface="Calibri"/>
              <a:cs typeface="Calibri"/>
              <a:sym typeface="Calibri"/>
            </a:endParaRPr>
          </a:p>
          <a:p>
            <a:pPr indent="0" lvl="0" marL="0" rtl="0" algn="l">
              <a:spcBef>
                <a:spcPts val="0"/>
              </a:spcBef>
              <a:spcAft>
                <a:spcPts val="0"/>
              </a:spcAft>
              <a:buNone/>
            </a:pPr>
            <a:r>
              <a:rPr lang="es" sz="1200">
                <a:solidFill>
                  <a:srgbClr val="20124D"/>
                </a:solidFill>
                <a:latin typeface="Calibri"/>
                <a:ea typeface="Calibri"/>
                <a:cs typeface="Calibri"/>
                <a:sym typeface="Calibri"/>
              </a:rPr>
              <a:t>(Guía del lenguaje claro para servidores públicos en Colombia. DNP, 2015)</a:t>
            </a:r>
            <a:endParaRPr sz="1200">
              <a:solidFill>
                <a:srgbClr val="20124D"/>
              </a:solidFill>
              <a:latin typeface="Calibri"/>
              <a:ea typeface="Calibri"/>
              <a:cs typeface="Calibri"/>
              <a:sym typeface="Calibri"/>
            </a:endParaRPr>
          </a:p>
          <a:p>
            <a:pPr indent="0" lvl="0" marL="0" rtl="0" algn="l">
              <a:spcBef>
                <a:spcPts val="0"/>
              </a:spcBef>
              <a:spcAft>
                <a:spcPts val="0"/>
              </a:spcAft>
              <a:buNone/>
            </a:pPr>
            <a:r>
              <a:t/>
            </a:r>
            <a:endParaRPr sz="1200">
              <a:solidFill>
                <a:srgbClr val="20124D"/>
              </a:solidFill>
              <a:latin typeface="Calibri"/>
              <a:ea typeface="Calibri"/>
              <a:cs typeface="Calibri"/>
              <a:sym typeface="Calibri"/>
            </a:endParaRPr>
          </a:p>
        </p:txBody>
      </p:sp>
      <p:pic>
        <p:nvPicPr>
          <p:cNvPr id="119" name="Google Shape;119;p17"/>
          <p:cNvPicPr preferRelativeResize="0"/>
          <p:nvPr/>
        </p:nvPicPr>
        <p:blipFill>
          <a:blip r:embed="rId6">
            <a:alphaModFix/>
          </a:blip>
          <a:stretch>
            <a:fillRect/>
          </a:stretch>
        </p:blipFill>
        <p:spPr>
          <a:xfrm>
            <a:off x="2390700" y="1115450"/>
            <a:ext cx="2742964" cy="191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p:nvPr/>
        </p:nvSpPr>
        <p:spPr>
          <a:xfrm>
            <a:off x="50" y="0"/>
            <a:ext cx="9144000" cy="846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125" name="Google Shape;125;p18"/>
          <p:cNvSpPr txBox="1"/>
          <p:nvPr>
            <p:ph type="title"/>
          </p:nvPr>
        </p:nvSpPr>
        <p:spPr>
          <a:xfrm>
            <a:off x="906025" y="179600"/>
            <a:ext cx="7960800" cy="54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891"/>
              <a:buNone/>
            </a:pPr>
            <a:r>
              <a:rPr b="1" lang="es" sz="3458">
                <a:solidFill>
                  <a:schemeClr val="lt1"/>
                </a:solidFill>
                <a:latin typeface="Calibri"/>
                <a:ea typeface="Calibri"/>
                <a:cs typeface="Calibri"/>
                <a:sym typeface="Calibri"/>
              </a:rPr>
              <a:t>NUEVA ESTRUCTURA DEL DOCUMENTO</a:t>
            </a:r>
            <a:endParaRPr b="1" sz="3458">
              <a:solidFill>
                <a:schemeClr val="lt1"/>
              </a:solidFill>
              <a:latin typeface="Calibri"/>
              <a:ea typeface="Calibri"/>
              <a:cs typeface="Calibri"/>
              <a:sym typeface="Calibri"/>
            </a:endParaRPr>
          </a:p>
        </p:txBody>
      </p:sp>
      <p:sp>
        <p:nvSpPr>
          <p:cNvPr id="126" name="Google Shape;126;p18"/>
          <p:cNvSpPr/>
          <p:nvPr/>
        </p:nvSpPr>
        <p:spPr>
          <a:xfrm>
            <a:off x="1305850" y="1267138"/>
            <a:ext cx="2985600" cy="6864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7" name="Google Shape;127;p18"/>
          <p:cNvSpPr/>
          <p:nvPr/>
        </p:nvSpPr>
        <p:spPr>
          <a:xfrm>
            <a:off x="1305850" y="2029750"/>
            <a:ext cx="2985600" cy="6864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8" name="Google Shape;128;p18"/>
          <p:cNvSpPr txBox="1"/>
          <p:nvPr/>
        </p:nvSpPr>
        <p:spPr>
          <a:xfrm>
            <a:off x="1402300" y="1251325"/>
            <a:ext cx="279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000">
                <a:solidFill>
                  <a:schemeClr val="lt1"/>
                </a:solidFill>
                <a:latin typeface="Calibri"/>
                <a:ea typeface="Calibri"/>
                <a:cs typeface="Calibri"/>
                <a:sym typeface="Calibri"/>
              </a:rPr>
              <a:t>EL PROGRAMA DISTRITAL DE ESTÍMULOS: </a:t>
            </a:r>
            <a:endParaRPr sz="1000">
              <a:solidFill>
                <a:schemeClr val="lt1"/>
              </a:solidFill>
              <a:latin typeface="Calibri"/>
              <a:ea typeface="Calibri"/>
              <a:cs typeface="Calibri"/>
              <a:sym typeface="Calibri"/>
            </a:endParaRPr>
          </a:p>
          <a:p>
            <a:pPr indent="0" lvl="0" marL="0" rtl="0" algn="ctr">
              <a:spcBef>
                <a:spcPts val="0"/>
              </a:spcBef>
              <a:spcAft>
                <a:spcPts val="0"/>
              </a:spcAft>
              <a:buNone/>
            </a:pPr>
            <a:r>
              <a:rPr lang="es" sz="1000">
                <a:solidFill>
                  <a:schemeClr val="lt1"/>
                </a:solidFill>
                <a:latin typeface="Calibri"/>
                <a:ea typeface="Calibri"/>
                <a:cs typeface="Calibri"/>
                <a:sym typeface="Calibri"/>
              </a:rPr>
              <a:t>UNA INVITACIÓN A CONECTAR Y TRANSFORMAR</a:t>
            </a:r>
            <a:endParaRPr sz="1000">
              <a:solidFill>
                <a:schemeClr val="lt1"/>
              </a:solidFill>
              <a:latin typeface="Calibri"/>
              <a:ea typeface="Calibri"/>
              <a:cs typeface="Calibri"/>
              <a:sym typeface="Calibri"/>
            </a:endParaRPr>
          </a:p>
        </p:txBody>
      </p:sp>
      <p:sp>
        <p:nvSpPr>
          <p:cNvPr id="129" name="Google Shape;129;p18"/>
          <p:cNvSpPr/>
          <p:nvPr/>
        </p:nvSpPr>
        <p:spPr>
          <a:xfrm>
            <a:off x="1305850" y="2792338"/>
            <a:ext cx="2985600" cy="6864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0" name="Google Shape;130;p18"/>
          <p:cNvSpPr/>
          <p:nvPr/>
        </p:nvSpPr>
        <p:spPr>
          <a:xfrm>
            <a:off x="1305850" y="3544938"/>
            <a:ext cx="2985600" cy="686400"/>
          </a:xfrm>
          <a:prstGeom prst="downArrowCallout">
            <a:avLst>
              <a:gd fmla="val 25000" name="adj1"/>
              <a:gd fmla="val 219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1" name="Google Shape;131;p18"/>
          <p:cNvSpPr/>
          <p:nvPr/>
        </p:nvSpPr>
        <p:spPr>
          <a:xfrm>
            <a:off x="5224075" y="1265288"/>
            <a:ext cx="2985600" cy="6864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2" name="Google Shape;132;p18"/>
          <p:cNvSpPr/>
          <p:nvPr/>
        </p:nvSpPr>
        <p:spPr>
          <a:xfrm>
            <a:off x="5224075" y="2018838"/>
            <a:ext cx="2985600" cy="6864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3" name="Google Shape;133;p18"/>
          <p:cNvSpPr/>
          <p:nvPr/>
        </p:nvSpPr>
        <p:spPr>
          <a:xfrm>
            <a:off x="5224075" y="2792338"/>
            <a:ext cx="2985600" cy="6864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4" name="Google Shape;134;p18"/>
          <p:cNvSpPr/>
          <p:nvPr/>
        </p:nvSpPr>
        <p:spPr>
          <a:xfrm>
            <a:off x="5224075" y="3544938"/>
            <a:ext cx="2985600" cy="686400"/>
          </a:xfrm>
          <a:prstGeom prst="downArrowCallout">
            <a:avLst>
              <a:gd fmla="val 25000" name="adj1"/>
              <a:gd fmla="val 25000" name="adj2"/>
              <a:gd fmla="val 25000" name="adj3"/>
              <a:gd fmla="val 64977" name="adj4"/>
            </a:avLst>
          </a:prstGeom>
          <a:solidFill>
            <a:srgbClr val="382363"/>
          </a:solidFill>
          <a:ln cap="flat" cmpd="sng" w="9525">
            <a:solidFill>
              <a:srgbClr val="5E468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5" name="Google Shape;135;p18"/>
          <p:cNvSpPr txBox="1"/>
          <p:nvPr/>
        </p:nvSpPr>
        <p:spPr>
          <a:xfrm>
            <a:off x="1402450" y="2080350"/>
            <a:ext cx="2793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000">
                <a:solidFill>
                  <a:schemeClr val="lt1"/>
                </a:solidFill>
                <a:latin typeface="Calibri"/>
                <a:ea typeface="Calibri"/>
                <a:cs typeface="Calibri"/>
                <a:sym typeface="Calibri"/>
              </a:rPr>
              <a:t>PROGRAMA DISTRITAL DE ESTÍMULOS - PDE</a:t>
            </a:r>
            <a:endParaRPr sz="1000">
              <a:solidFill>
                <a:schemeClr val="lt1"/>
              </a:solidFill>
              <a:latin typeface="Calibri"/>
              <a:ea typeface="Calibri"/>
              <a:cs typeface="Calibri"/>
              <a:sym typeface="Calibri"/>
            </a:endParaRPr>
          </a:p>
        </p:txBody>
      </p:sp>
      <p:sp>
        <p:nvSpPr>
          <p:cNvPr id="136" name="Google Shape;136;p18"/>
          <p:cNvSpPr txBox="1"/>
          <p:nvPr/>
        </p:nvSpPr>
        <p:spPr>
          <a:xfrm>
            <a:off x="1402450" y="2755450"/>
            <a:ext cx="279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000">
                <a:solidFill>
                  <a:schemeClr val="lt1"/>
                </a:solidFill>
                <a:latin typeface="Calibri"/>
                <a:ea typeface="Calibri"/>
                <a:cs typeface="Calibri"/>
                <a:sym typeface="Calibri"/>
              </a:rPr>
              <a:t>PARTICIPACIÓN EN EL PROGRAMA DISTRITAL </a:t>
            </a:r>
            <a:endParaRPr sz="1000">
              <a:solidFill>
                <a:schemeClr val="lt1"/>
              </a:solidFill>
              <a:latin typeface="Calibri"/>
              <a:ea typeface="Calibri"/>
              <a:cs typeface="Calibri"/>
              <a:sym typeface="Calibri"/>
            </a:endParaRPr>
          </a:p>
          <a:p>
            <a:pPr indent="0" lvl="0" marL="0" rtl="0" algn="ctr">
              <a:spcBef>
                <a:spcPts val="0"/>
              </a:spcBef>
              <a:spcAft>
                <a:spcPts val="0"/>
              </a:spcAft>
              <a:buNone/>
            </a:pPr>
            <a:r>
              <a:rPr lang="es" sz="1000">
                <a:solidFill>
                  <a:schemeClr val="lt1"/>
                </a:solidFill>
                <a:latin typeface="Calibri"/>
                <a:ea typeface="Calibri"/>
                <a:cs typeface="Calibri"/>
                <a:sym typeface="Calibri"/>
              </a:rPr>
              <a:t>DE ESTÍMULOS – PDE</a:t>
            </a:r>
            <a:endParaRPr sz="1000">
              <a:solidFill>
                <a:schemeClr val="lt1"/>
              </a:solidFill>
              <a:latin typeface="Calibri"/>
              <a:ea typeface="Calibri"/>
              <a:cs typeface="Calibri"/>
              <a:sym typeface="Calibri"/>
            </a:endParaRPr>
          </a:p>
        </p:txBody>
      </p:sp>
      <p:sp>
        <p:nvSpPr>
          <p:cNvPr id="137" name="Google Shape;137;p18"/>
          <p:cNvSpPr txBox="1"/>
          <p:nvPr/>
        </p:nvSpPr>
        <p:spPr>
          <a:xfrm>
            <a:off x="1402450" y="3528200"/>
            <a:ext cx="279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000">
                <a:solidFill>
                  <a:schemeClr val="lt1"/>
                </a:solidFill>
                <a:latin typeface="Calibri"/>
                <a:ea typeface="Calibri"/>
                <a:cs typeface="Calibri"/>
                <a:sym typeface="Calibri"/>
              </a:rPr>
              <a:t>INSCRIPCIÓN AL PROGRAMA DISTRITAL </a:t>
            </a:r>
            <a:endParaRPr sz="1000">
              <a:solidFill>
                <a:schemeClr val="lt1"/>
              </a:solidFill>
              <a:latin typeface="Calibri"/>
              <a:ea typeface="Calibri"/>
              <a:cs typeface="Calibri"/>
              <a:sym typeface="Calibri"/>
            </a:endParaRPr>
          </a:p>
          <a:p>
            <a:pPr indent="0" lvl="0" marL="0" rtl="0" algn="ctr">
              <a:spcBef>
                <a:spcPts val="0"/>
              </a:spcBef>
              <a:spcAft>
                <a:spcPts val="0"/>
              </a:spcAft>
              <a:buNone/>
            </a:pPr>
            <a:r>
              <a:rPr lang="es" sz="1000">
                <a:solidFill>
                  <a:schemeClr val="lt1"/>
                </a:solidFill>
                <a:latin typeface="Calibri"/>
                <a:ea typeface="Calibri"/>
                <a:cs typeface="Calibri"/>
                <a:sym typeface="Calibri"/>
              </a:rPr>
              <a:t>DE ESTÍMULOS - PDE</a:t>
            </a:r>
            <a:endParaRPr sz="1000">
              <a:solidFill>
                <a:schemeClr val="lt1"/>
              </a:solidFill>
              <a:latin typeface="Calibri"/>
              <a:ea typeface="Calibri"/>
              <a:cs typeface="Calibri"/>
              <a:sym typeface="Calibri"/>
            </a:endParaRPr>
          </a:p>
        </p:txBody>
      </p:sp>
      <p:sp>
        <p:nvSpPr>
          <p:cNvPr id="138" name="Google Shape;138;p18"/>
          <p:cNvSpPr txBox="1"/>
          <p:nvPr/>
        </p:nvSpPr>
        <p:spPr>
          <a:xfrm>
            <a:off x="5308100" y="1251325"/>
            <a:ext cx="279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000">
                <a:solidFill>
                  <a:schemeClr val="lt1"/>
                </a:solidFill>
                <a:latin typeface="Calibri"/>
                <a:ea typeface="Calibri"/>
                <a:cs typeface="Calibri"/>
                <a:sym typeface="Calibri"/>
              </a:rPr>
              <a:t>VERIFICACIÓN Y EVALUACIÓN</a:t>
            </a:r>
            <a:endParaRPr sz="1000">
              <a:solidFill>
                <a:schemeClr val="lt1"/>
              </a:solidFill>
              <a:latin typeface="Calibri"/>
              <a:ea typeface="Calibri"/>
              <a:cs typeface="Calibri"/>
              <a:sym typeface="Calibri"/>
            </a:endParaRPr>
          </a:p>
          <a:p>
            <a:pPr indent="0" lvl="0" marL="0" rtl="0" algn="ctr">
              <a:spcBef>
                <a:spcPts val="0"/>
              </a:spcBef>
              <a:spcAft>
                <a:spcPts val="0"/>
              </a:spcAft>
              <a:buNone/>
            </a:pPr>
            <a:r>
              <a:rPr lang="es" sz="1000">
                <a:solidFill>
                  <a:schemeClr val="lt1"/>
                </a:solidFill>
                <a:latin typeface="Calibri"/>
                <a:ea typeface="Calibri"/>
                <a:cs typeface="Calibri"/>
                <a:sym typeface="Calibri"/>
              </a:rPr>
              <a:t> DE LAS PROPUESTAS INSCRITAS</a:t>
            </a:r>
            <a:endParaRPr sz="1000">
              <a:solidFill>
                <a:schemeClr val="lt1"/>
              </a:solidFill>
              <a:latin typeface="Calibri"/>
              <a:ea typeface="Calibri"/>
              <a:cs typeface="Calibri"/>
              <a:sym typeface="Calibri"/>
            </a:endParaRPr>
          </a:p>
        </p:txBody>
      </p:sp>
      <p:sp>
        <p:nvSpPr>
          <p:cNvPr id="139" name="Google Shape;139;p18"/>
          <p:cNvSpPr txBox="1"/>
          <p:nvPr/>
        </p:nvSpPr>
        <p:spPr>
          <a:xfrm>
            <a:off x="5308100" y="2067850"/>
            <a:ext cx="2793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000">
                <a:solidFill>
                  <a:schemeClr val="lt1"/>
                </a:solidFill>
                <a:latin typeface="Calibri"/>
                <a:ea typeface="Calibri"/>
                <a:cs typeface="Calibri"/>
                <a:sym typeface="Calibri"/>
              </a:rPr>
              <a:t>SELECCIÓN DE PROPUESTAS GANADORAS</a:t>
            </a:r>
            <a:endParaRPr sz="1000">
              <a:solidFill>
                <a:schemeClr val="lt1"/>
              </a:solidFill>
              <a:latin typeface="Calibri"/>
              <a:ea typeface="Calibri"/>
              <a:cs typeface="Calibri"/>
              <a:sym typeface="Calibri"/>
            </a:endParaRPr>
          </a:p>
        </p:txBody>
      </p:sp>
      <p:sp>
        <p:nvSpPr>
          <p:cNvPr id="140" name="Google Shape;140;p18"/>
          <p:cNvSpPr txBox="1"/>
          <p:nvPr/>
        </p:nvSpPr>
        <p:spPr>
          <a:xfrm>
            <a:off x="5308100" y="2835050"/>
            <a:ext cx="2793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000">
                <a:solidFill>
                  <a:schemeClr val="lt1"/>
                </a:solidFill>
                <a:latin typeface="Calibri"/>
                <a:ea typeface="Calibri"/>
                <a:cs typeface="Calibri"/>
                <a:sym typeface="Calibri"/>
              </a:rPr>
              <a:t>PROCESO PARA GANADORES PDE</a:t>
            </a:r>
            <a:endParaRPr sz="1000">
              <a:solidFill>
                <a:schemeClr val="lt1"/>
              </a:solidFill>
              <a:latin typeface="Calibri"/>
              <a:ea typeface="Calibri"/>
              <a:cs typeface="Calibri"/>
              <a:sym typeface="Calibri"/>
            </a:endParaRPr>
          </a:p>
        </p:txBody>
      </p:sp>
      <p:sp>
        <p:nvSpPr>
          <p:cNvPr id="141" name="Google Shape;141;p18"/>
          <p:cNvSpPr txBox="1"/>
          <p:nvPr/>
        </p:nvSpPr>
        <p:spPr>
          <a:xfrm>
            <a:off x="5308100" y="3528200"/>
            <a:ext cx="279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000">
                <a:solidFill>
                  <a:schemeClr val="lt1"/>
                </a:solidFill>
                <a:latin typeface="Calibri"/>
                <a:ea typeface="Calibri"/>
                <a:cs typeface="Calibri"/>
                <a:sym typeface="Calibri"/>
              </a:rPr>
              <a:t>DEBERES DE LA ENTIDAD </a:t>
            </a:r>
            <a:endParaRPr sz="1000">
              <a:solidFill>
                <a:schemeClr val="lt1"/>
              </a:solidFill>
              <a:latin typeface="Calibri"/>
              <a:ea typeface="Calibri"/>
              <a:cs typeface="Calibri"/>
              <a:sym typeface="Calibri"/>
            </a:endParaRPr>
          </a:p>
          <a:p>
            <a:pPr indent="0" lvl="0" marL="0" rtl="0" algn="ctr">
              <a:spcBef>
                <a:spcPts val="0"/>
              </a:spcBef>
              <a:spcAft>
                <a:spcPts val="0"/>
              </a:spcAft>
              <a:buNone/>
            </a:pPr>
            <a:r>
              <a:rPr lang="es" sz="1000">
                <a:solidFill>
                  <a:schemeClr val="lt1"/>
                </a:solidFill>
                <a:latin typeface="Calibri"/>
                <a:ea typeface="Calibri"/>
                <a:cs typeface="Calibri"/>
                <a:sym typeface="Calibri"/>
              </a:rPr>
              <a:t>QUE OTORGA EL ESTÍMULO</a:t>
            </a:r>
            <a:endParaRPr sz="1000">
              <a:solidFill>
                <a:schemeClr val="lt1"/>
              </a:solidFill>
              <a:latin typeface="Calibri"/>
              <a:ea typeface="Calibri"/>
              <a:cs typeface="Calibri"/>
              <a:sym typeface="Calibri"/>
            </a:endParaRPr>
          </a:p>
        </p:txBody>
      </p:sp>
      <p:sp>
        <p:nvSpPr>
          <p:cNvPr id="142" name="Google Shape;142;p18"/>
          <p:cNvSpPr txBox="1"/>
          <p:nvPr/>
        </p:nvSpPr>
        <p:spPr>
          <a:xfrm>
            <a:off x="795815" y="10301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1</a:t>
            </a:r>
            <a:endParaRPr b="1" sz="4800">
              <a:solidFill>
                <a:srgbClr val="F5A700"/>
              </a:solidFill>
            </a:endParaRPr>
          </a:p>
        </p:txBody>
      </p:sp>
      <p:sp>
        <p:nvSpPr>
          <p:cNvPr id="143" name="Google Shape;143;p18"/>
          <p:cNvSpPr txBox="1"/>
          <p:nvPr/>
        </p:nvSpPr>
        <p:spPr>
          <a:xfrm>
            <a:off x="795815" y="17921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2</a:t>
            </a:r>
            <a:endParaRPr b="1" sz="4800">
              <a:solidFill>
                <a:srgbClr val="F5A700"/>
              </a:solidFill>
            </a:endParaRPr>
          </a:p>
        </p:txBody>
      </p:sp>
      <p:sp>
        <p:nvSpPr>
          <p:cNvPr id="144" name="Google Shape;144;p18"/>
          <p:cNvSpPr txBox="1"/>
          <p:nvPr/>
        </p:nvSpPr>
        <p:spPr>
          <a:xfrm>
            <a:off x="795815" y="25541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3</a:t>
            </a:r>
            <a:endParaRPr b="1" sz="4800">
              <a:solidFill>
                <a:srgbClr val="F5A700"/>
              </a:solidFill>
            </a:endParaRPr>
          </a:p>
        </p:txBody>
      </p:sp>
      <p:sp>
        <p:nvSpPr>
          <p:cNvPr id="145" name="Google Shape;145;p18"/>
          <p:cNvSpPr txBox="1"/>
          <p:nvPr/>
        </p:nvSpPr>
        <p:spPr>
          <a:xfrm>
            <a:off x="795815" y="33161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4</a:t>
            </a:r>
            <a:endParaRPr b="1" sz="4800">
              <a:solidFill>
                <a:srgbClr val="F5A700"/>
              </a:solidFill>
            </a:endParaRPr>
          </a:p>
        </p:txBody>
      </p:sp>
      <p:sp>
        <p:nvSpPr>
          <p:cNvPr id="146" name="Google Shape;146;p18"/>
          <p:cNvSpPr txBox="1"/>
          <p:nvPr/>
        </p:nvSpPr>
        <p:spPr>
          <a:xfrm>
            <a:off x="4700550" y="10301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5</a:t>
            </a:r>
            <a:endParaRPr b="1" sz="4800">
              <a:solidFill>
                <a:srgbClr val="F5A700"/>
              </a:solidFill>
            </a:endParaRPr>
          </a:p>
        </p:txBody>
      </p:sp>
      <p:sp>
        <p:nvSpPr>
          <p:cNvPr id="147" name="Google Shape;147;p18"/>
          <p:cNvSpPr txBox="1"/>
          <p:nvPr/>
        </p:nvSpPr>
        <p:spPr>
          <a:xfrm>
            <a:off x="4700550" y="17921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6</a:t>
            </a:r>
            <a:endParaRPr b="1" sz="4800">
              <a:solidFill>
                <a:srgbClr val="F5A700"/>
              </a:solidFill>
            </a:endParaRPr>
          </a:p>
        </p:txBody>
      </p:sp>
      <p:sp>
        <p:nvSpPr>
          <p:cNvPr id="148" name="Google Shape;148;p18"/>
          <p:cNvSpPr txBox="1"/>
          <p:nvPr/>
        </p:nvSpPr>
        <p:spPr>
          <a:xfrm>
            <a:off x="4700550" y="25541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7</a:t>
            </a:r>
            <a:endParaRPr b="1" sz="4800">
              <a:solidFill>
                <a:srgbClr val="F5A700"/>
              </a:solidFill>
            </a:endParaRPr>
          </a:p>
        </p:txBody>
      </p:sp>
      <p:sp>
        <p:nvSpPr>
          <p:cNvPr id="149" name="Google Shape;149;p18"/>
          <p:cNvSpPr txBox="1"/>
          <p:nvPr/>
        </p:nvSpPr>
        <p:spPr>
          <a:xfrm>
            <a:off x="4700550" y="3316150"/>
            <a:ext cx="38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800">
                <a:solidFill>
                  <a:srgbClr val="F5A700"/>
                </a:solidFill>
              </a:rPr>
              <a:t>8</a:t>
            </a:r>
            <a:endParaRPr b="1" sz="4800">
              <a:solidFill>
                <a:srgbClr val="F5A700"/>
              </a:solidFill>
            </a:endParaRPr>
          </a:p>
        </p:txBody>
      </p:sp>
      <p:pic>
        <p:nvPicPr>
          <p:cNvPr id="150" name="Google Shape;150;p18"/>
          <p:cNvPicPr preferRelativeResize="0"/>
          <p:nvPr/>
        </p:nvPicPr>
        <p:blipFill>
          <a:blip r:embed="rId3">
            <a:alphaModFix/>
          </a:blip>
          <a:stretch>
            <a:fillRect/>
          </a:stretch>
        </p:blipFill>
        <p:spPr>
          <a:xfrm>
            <a:off x="6204857" y="4548350"/>
            <a:ext cx="2454743" cy="33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ph type="ctrTitle"/>
          </p:nvPr>
        </p:nvSpPr>
        <p:spPr>
          <a:xfrm>
            <a:off x="2730215" y="547850"/>
            <a:ext cx="5952600" cy="491400"/>
          </a:xfrm>
          <a:prstGeom prst="rect">
            <a:avLst/>
          </a:prstGeom>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None/>
            </a:pPr>
            <a:r>
              <a:t/>
            </a:r>
            <a:endParaRPr b="1" sz="4200">
              <a:solidFill>
                <a:srgbClr val="491F6A"/>
              </a:solidFill>
              <a:latin typeface="Calibri"/>
              <a:ea typeface="Calibri"/>
              <a:cs typeface="Calibri"/>
              <a:sym typeface="Calibri"/>
            </a:endParaRPr>
          </a:p>
          <a:p>
            <a:pPr indent="0" lvl="0" marL="0" rtl="0" algn="ctr">
              <a:lnSpc>
                <a:spcPct val="100000"/>
              </a:lnSpc>
              <a:spcBef>
                <a:spcPts val="0"/>
              </a:spcBef>
              <a:spcAft>
                <a:spcPts val="0"/>
              </a:spcAft>
              <a:buNone/>
            </a:pPr>
            <a:r>
              <a:rPr b="1" lang="es" sz="3755">
                <a:solidFill>
                  <a:srgbClr val="491F6A"/>
                </a:solidFill>
                <a:latin typeface="Calibri"/>
                <a:ea typeface="Calibri"/>
                <a:cs typeface="Calibri"/>
                <a:sym typeface="Calibri"/>
              </a:rPr>
              <a:t> </a:t>
            </a:r>
            <a:endParaRPr b="1" sz="3755">
              <a:solidFill>
                <a:srgbClr val="491F6A"/>
              </a:solidFill>
              <a:latin typeface="Calibri"/>
              <a:ea typeface="Calibri"/>
              <a:cs typeface="Calibri"/>
              <a:sym typeface="Calibri"/>
            </a:endParaRPr>
          </a:p>
          <a:p>
            <a:pPr indent="0" lvl="0" marL="0" rtl="0" algn="ctr">
              <a:lnSpc>
                <a:spcPct val="100000"/>
              </a:lnSpc>
              <a:spcBef>
                <a:spcPts val="0"/>
              </a:spcBef>
              <a:spcAft>
                <a:spcPts val="0"/>
              </a:spcAft>
              <a:buNone/>
            </a:pPr>
            <a:r>
              <a:t/>
            </a:r>
            <a:endParaRPr b="1" sz="3755">
              <a:solidFill>
                <a:srgbClr val="CC0000"/>
              </a:solidFill>
              <a:latin typeface="Calibri"/>
              <a:ea typeface="Calibri"/>
              <a:cs typeface="Calibri"/>
              <a:sym typeface="Calibri"/>
            </a:endParaRPr>
          </a:p>
          <a:p>
            <a:pPr indent="0" lvl="0" marL="0" rtl="0" algn="ctr">
              <a:spcBef>
                <a:spcPts val="0"/>
              </a:spcBef>
              <a:spcAft>
                <a:spcPts val="0"/>
              </a:spcAft>
              <a:buClr>
                <a:schemeClr val="dk1"/>
              </a:buClr>
              <a:buSzPct val="28448"/>
              <a:buFont typeface="Arial"/>
              <a:buNone/>
            </a:pPr>
            <a:r>
              <a:rPr b="1" lang="es" sz="3866">
                <a:solidFill>
                  <a:srgbClr val="F5A700"/>
                </a:solidFill>
                <a:latin typeface="Calibri"/>
                <a:ea typeface="Calibri"/>
                <a:cs typeface="Calibri"/>
                <a:sym typeface="Calibri"/>
              </a:rPr>
              <a:t>Ajustes concertados en la MF</a:t>
            </a:r>
            <a:endParaRPr b="1" sz="2866">
              <a:solidFill>
                <a:srgbClr val="F5A700"/>
              </a:solidFill>
              <a:latin typeface="Calibri"/>
              <a:ea typeface="Calibri"/>
              <a:cs typeface="Calibri"/>
              <a:sym typeface="Calibri"/>
            </a:endParaRPr>
          </a:p>
        </p:txBody>
      </p:sp>
      <p:sp>
        <p:nvSpPr>
          <p:cNvPr id="156" name="Google Shape;156;p19"/>
          <p:cNvSpPr/>
          <p:nvPr/>
        </p:nvSpPr>
        <p:spPr>
          <a:xfrm flipH="1" rot="10800000">
            <a:off x="3150" y="-8275"/>
            <a:ext cx="2994900" cy="3006300"/>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7" name="Google Shape;157;p19"/>
          <p:cNvPicPr preferRelativeResize="0"/>
          <p:nvPr/>
        </p:nvPicPr>
        <p:blipFill rotWithShape="1">
          <a:blip r:embed="rId3">
            <a:alphaModFix/>
          </a:blip>
          <a:srcRect b="0" l="11615" r="-2714" t="0"/>
          <a:stretch/>
        </p:blipFill>
        <p:spPr>
          <a:xfrm>
            <a:off x="-9950" y="0"/>
            <a:ext cx="2607975" cy="5143501"/>
          </a:xfrm>
          <a:prstGeom prst="rect">
            <a:avLst/>
          </a:prstGeom>
          <a:noFill/>
          <a:ln>
            <a:noFill/>
          </a:ln>
        </p:spPr>
      </p:pic>
      <p:sp>
        <p:nvSpPr>
          <p:cNvPr id="158" name="Google Shape;158;p19"/>
          <p:cNvSpPr txBox="1"/>
          <p:nvPr>
            <p:ph type="ctrTitle"/>
          </p:nvPr>
        </p:nvSpPr>
        <p:spPr>
          <a:xfrm>
            <a:off x="2507525" y="1023500"/>
            <a:ext cx="5952600" cy="3313800"/>
          </a:xfrm>
          <a:prstGeom prst="rect">
            <a:avLst/>
          </a:prstGeom>
          <a:noFill/>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None/>
            </a:pPr>
            <a:r>
              <a:t/>
            </a:r>
            <a:endParaRPr b="1" sz="1200">
              <a:solidFill>
                <a:srgbClr val="20124D"/>
              </a:solidFill>
              <a:latin typeface="Calibri"/>
              <a:ea typeface="Calibri"/>
              <a:cs typeface="Calibri"/>
              <a:sym typeface="Calibri"/>
            </a:endParaRPr>
          </a:p>
          <a:p>
            <a:pPr indent="0" lvl="0" marL="0" rtl="0" algn="ctr">
              <a:spcBef>
                <a:spcPts val="0"/>
              </a:spcBef>
              <a:spcAft>
                <a:spcPts val="0"/>
              </a:spcAft>
              <a:buNone/>
            </a:pPr>
            <a:r>
              <a:t/>
            </a:r>
            <a:endParaRPr b="1" sz="1200">
              <a:solidFill>
                <a:srgbClr val="20124D"/>
              </a:solidFill>
              <a:latin typeface="Calibri"/>
              <a:ea typeface="Calibri"/>
              <a:cs typeface="Calibri"/>
              <a:sym typeface="Calibri"/>
            </a:endParaRPr>
          </a:p>
          <a:p>
            <a:pPr indent="0" lvl="0" marL="0" rtl="0" algn="ctr">
              <a:lnSpc>
                <a:spcPct val="100000"/>
              </a:lnSpc>
              <a:spcBef>
                <a:spcPts val="0"/>
              </a:spcBef>
              <a:spcAft>
                <a:spcPts val="0"/>
              </a:spcAft>
              <a:buNone/>
            </a:pPr>
            <a:r>
              <a:rPr lang="es" sz="1200">
                <a:solidFill>
                  <a:srgbClr val="20124D"/>
                </a:solidFill>
                <a:latin typeface="Calibri"/>
                <a:ea typeface="Calibri"/>
                <a:cs typeface="Calibri"/>
                <a:sym typeface="Calibri"/>
              </a:rPr>
              <a:t> </a:t>
            </a:r>
            <a:endParaRPr sz="1200">
              <a:solidFill>
                <a:srgbClr val="20124D"/>
              </a:solidFill>
              <a:latin typeface="Calibri"/>
              <a:ea typeface="Calibri"/>
              <a:cs typeface="Calibri"/>
              <a:sym typeface="Calibri"/>
            </a:endParaRPr>
          </a:p>
          <a:p>
            <a:pPr indent="-297180" lvl="0" marL="457200" rtl="0" algn="just">
              <a:spcBef>
                <a:spcPts val="0"/>
              </a:spcBef>
              <a:spcAft>
                <a:spcPts val="0"/>
              </a:spcAft>
              <a:buClr>
                <a:srgbClr val="CC0000"/>
              </a:buClr>
              <a:buSzPct val="100000"/>
              <a:buFont typeface="Calibri"/>
              <a:buChar char="●"/>
            </a:pPr>
            <a:r>
              <a:rPr lang="es" sz="1200">
                <a:solidFill>
                  <a:srgbClr val="20124D"/>
                </a:solidFill>
                <a:latin typeface="Calibri"/>
                <a:ea typeface="Calibri"/>
                <a:cs typeface="Calibri"/>
                <a:sym typeface="Calibri"/>
              </a:rPr>
              <a:t>Se realiza un ajuste en la conceptualización de los ámbitos de implementación del PDE: enfoques, líneas estratégicas y áreas.</a:t>
            </a:r>
            <a:endParaRPr sz="1200">
              <a:solidFill>
                <a:srgbClr val="20124D"/>
              </a:solidFill>
              <a:latin typeface="Calibri"/>
              <a:ea typeface="Calibri"/>
              <a:cs typeface="Calibri"/>
              <a:sym typeface="Calibri"/>
            </a:endParaRPr>
          </a:p>
          <a:p>
            <a:pPr indent="-297180" lvl="0" marL="457200" rtl="0" algn="just">
              <a:spcBef>
                <a:spcPts val="0"/>
              </a:spcBef>
              <a:spcAft>
                <a:spcPts val="0"/>
              </a:spcAft>
              <a:buClr>
                <a:srgbClr val="CC0000"/>
              </a:buClr>
              <a:buSzPct val="100000"/>
              <a:buFont typeface="Calibri"/>
              <a:buChar char="●"/>
            </a:pPr>
            <a:r>
              <a:rPr lang="es" sz="1200">
                <a:solidFill>
                  <a:srgbClr val="20124D"/>
                </a:solidFill>
                <a:latin typeface="Calibri"/>
                <a:ea typeface="Calibri"/>
                <a:cs typeface="Calibri"/>
                <a:sym typeface="Calibri"/>
              </a:rPr>
              <a:t>Se organiza la estructura del PDE: componentes, modalidades de convocatoria y  tipos de estímulos.</a:t>
            </a:r>
            <a:endParaRPr sz="1200">
              <a:solidFill>
                <a:srgbClr val="20124D"/>
              </a:solidFill>
              <a:latin typeface="Calibri"/>
              <a:ea typeface="Calibri"/>
              <a:cs typeface="Calibri"/>
              <a:sym typeface="Calibri"/>
            </a:endParaRPr>
          </a:p>
          <a:p>
            <a:pPr indent="-297180" lvl="0" marL="457200" rtl="0" algn="just">
              <a:spcBef>
                <a:spcPts val="0"/>
              </a:spcBef>
              <a:spcAft>
                <a:spcPts val="0"/>
              </a:spcAft>
              <a:buClr>
                <a:srgbClr val="CC0000"/>
              </a:buClr>
              <a:buSzPct val="100000"/>
              <a:buFont typeface="Calibri"/>
              <a:buChar char="●"/>
            </a:pPr>
            <a:r>
              <a:rPr lang="es" sz="1200">
                <a:solidFill>
                  <a:srgbClr val="20124D"/>
                </a:solidFill>
                <a:latin typeface="Calibri"/>
                <a:ea typeface="Calibri"/>
                <a:cs typeface="Calibri"/>
                <a:sym typeface="Calibri"/>
              </a:rPr>
              <a:t>Se integ</a:t>
            </a:r>
            <a:r>
              <a:rPr lang="es" sz="1200">
                <a:solidFill>
                  <a:srgbClr val="20124D"/>
                </a:solidFill>
                <a:latin typeface="Calibri"/>
                <a:ea typeface="Calibri"/>
                <a:cs typeface="Calibri"/>
                <a:sym typeface="Calibri"/>
              </a:rPr>
              <a:t>ró el tipo de participante Persona Natural con matrícula mercantil, dentro del tipo de participante Persona Natural, ya que la única diferencia consistía en que el RUT se solicitaba en la inscripció</a:t>
            </a:r>
            <a:r>
              <a:rPr lang="es" sz="1200">
                <a:solidFill>
                  <a:srgbClr val="20124D"/>
                </a:solidFill>
                <a:latin typeface="Calibri"/>
                <a:ea typeface="Calibri"/>
                <a:cs typeface="Calibri"/>
                <a:sym typeface="Calibri"/>
              </a:rPr>
              <a:t>n.</a:t>
            </a:r>
            <a:endParaRPr sz="1200">
              <a:solidFill>
                <a:srgbClr val="20124D"/>
              </a:solidFill>
              <a:latin typeface="Calibri"/>
              <a:ea typeface="Calibri"/>
              <a:cs typeface="Calibri"/>
              <a:sym typeface="Calibri"/>
            </a:endParaRPr>
          </a:p>
          <a:p>
            <a:pPr indent="-297180" lvl="0" marL="457200" rtl="0" algn="just">
              <a:spcBef>
                <a:spcPts val="0"/>
              </a:spcBef>
              <a:spcAft>
                <a:spcPts val="0"/>
              </a:spcAft>
              <a:buClr>
                <a:srgbClr val="CC0000"/>
              </a:buClr>
              <a:buSzPct val="100000"/>
              <a:buFont typeface="Calibri"/>
              <a:buChar char="●"/>
            </a:pPr>
            <a:r>
              <a:rPr lang="es" sz="1200">
                <a:solidFill>
                  <a:srgbClr val="20124D"/>
                </a:solidFill>
                <a:latin typeface="Calibri"/>
                <a:ea typeface="Calibri"/>
                <a:cs typeface="Calibri"/>
                <a:sym typeface="Calibri"/>
              </a:rPr>
              <a:t>Se facilita la participación de extranjeros venezolanos, con la entrega del documento de permiso vigente en el país.</a:t>
            </a:r>
            <a:endParaRPr sz="1200">
              <a:solidFill>
                <a:srgbClr val="20124D"/>
              </a:solidFill>
              <a:latin typeface="Calibri"/>
              <a:ea typeface="Calibri"/>
              <a:cs typeface="Calibri"/>
              <a:sym typeface="Calibri"/>
            </a:endParaRPr>
          </a:p>
          <a:p>
            <a:pPr indent="-297180" lvl="0" marL="457200" rtl="0" algn="just">
              <a:spcBef>
                <a:spcPts val="0"/>
              </a:spcBef>
              <a:spcAft>
                <a:spcPts val="0"/>
              </a:spcAft>
              <a:buClr>
                <a:srgbClr val="CC0000"/>
              </a:buClr>
              <a:buSzPct val="100000"/>
              <a:buFont typeface="Calibri"/>
              <a:buChar char="●"/>
            </a:pPr>
            <a:r>
              <a:rPr lang="es" sz="1200">
                <a:solidFill>
                  <a:srgbClr val="20124D"/>
                </a:solidFill>
                <a:latin typeface="Calibri"/>
                <a:ea typeface="Calibri"/>
                <a:cs typeface="Calibri"/>
                <a:sym typeface="Calibri"/>
              </a:rPr>
              <a:t>Se unifica</a:t>
            </a:r>
            <a:r>
              <a:rPr lang="es" sz="1200">
                <a:solidFill>
                  <a:srgbClr val="20124D"/>
                </a:solidFill>
                <a:latin typeface="Calibri"/>
                <a:ea typeface="Calibri"/>
                <a:cs typeface="Calibri"/>
                <a:sym typeface="Calibri"/>
              </a:rPr>
              <a:t>n parámetros de entrega de la documentación para legalización del estímulo en todas las entidades.</a:t>
            </a:r>
            <a:endParaRPr sz="1200">
              <a:solidFill>
                <a:srgbClr val="20124D"/>
              </a:solidFill>
              <a:latin typeface="Calibri"/>
              <a:ea typeface="Calibri"/>
              <a:cs typeface="Calibri"/>
              <a:sym typeface="Calibri"/>
            </a:endParaRPr>
          </a:p>
          <a:p>
            <a:pPr indent="-297180" lvl="0" marL="457200" rtl="0" algn="just">
              <a:spcBef>
                <a:spcPts val="0"/>
              </a:spcBef>
              <a:spcAft>
                <a:spcPts val="0"/>
              </a:spcAft>
              <a:buClr>
                <a:srgbClr val="CC0000"/>
              </a:buClr>
              <a:buSzPct val="100000"/>
              <a:buFont typeface="Calibri"/>
              <a:buChar char="●"/>
            </a:pPr>
            <a:r>
              <a:rPr lang="es" sz="1200">
                <a:solidFill>
                  <a:srgbClr val="20124D"/>
                </a:solidFill>
                <a:latin typeface="Calibri"/>
                <a:ea typeface="Calibri"/>
                <a:cs typeface="Calibri"/>
                <a:sym typeface="Calibri"/>
              </a:rPr>
              <a:t>Se eliminó aparte sobre compromisos de los jurados y se deja solo en las condiciones del Banco de expertos para el sector cultura.</a:t>
            </a:r>
            <a:endParaRPr sz="1200">
              <a:solidFill>
                <a:srgbClr val="20124D"/>
              </a:solidFill>
              <a:latin typeface="Calibri"/>
              <a:ea typeface="Calibri"/>
              <a:cs typeface="Calibri"/>
              <a:sym typeface="Calibri"/>
            </a:endParaRPr>
          </a:p>
          <a:p>
            <a:pPr indent="-297180" lvl="0" marL="457200" rtl="0" algn="just">
              <a:spcBef>
                <a:spcPts val="0"/>
              </a:spcBef>
              <a:spcAft>
                <a:spcPts val="0"/>
              </a:spcAft>
              <a:buClr>
                <a:srgbClr val="CC0000"/>
              </a:buClr>
              <a:buSzPct val="100000"/>
              <a:buFont typeface="Calibri"/>
              <a:buChar char="●"/>
            </a:pPr>
            <a:r>
              <a:rPr lang="es" sz="1200">
                <a:solidFill>
                  <a:srgbClr val="20124D"/>
                </a:solidFill>
                <a:latin typeface="Calibri"/>
                <a:ea typeface="Calibri"/>
                <a:cs typeface="Calibri"/>
                <a:sym typeface="Calibri"/>
              </a:rPr>
              <a:t>Se establece que la residencia aplica para personas naturales e integrantes de una agrupación y el domicilio  para personas jurídicas. </a:t>
            </a:r>
            <a:endParaRPr sz="1200">
              <a:solidFill>
                <a:srgbClr val="20124D"/>
              </a:solidFill>
              <a:latin typeface="Calibri"/>
              <a:ea typeface="Calibri"/>
              <a:cs typeface="Calibri"/>
              <a:sym typeface="Calibri"/>
            </a:endParaRPr>
          </a:p>
          <a:p>
            <a:pPr indent="-297180" lvl="0" marL="457200" rtl="0" algn="just">
              <a:spcBef>
                <a:spcPts val="0"/>
              </a:spcBef>
              <a:spcAft>
                <a:spcPts val="0"/>
              </a:spcAft>
              <a:buClr>
                <a:srgbClr val="CC0000"/>
              </a:buClr>
              <a:buSzPct val="100000"/>
              <a:buFont typeface="Calibri"/>
              <a:buChar char="●"/>
            </a:pPr>
            <a:r>
              <a:rPr lang="es" sz="1200">
                <a:solidFill>
                  <a:srgbClr val="20124D"/>
                </a:solidFill>
                <a:latin typeface="Calibri"/>
                <a:ea typeface="Calibri"/>
                <a:cs typeface="Calibri"/>
                <a:sym typeface="Calibri"/>
              </a:rPr>
              <a:t>Se modifica el número de estímulos que se pueden ganar en una vigencia. </a:t>
            </a:r>
            <a:endParaRPr sz="1200">
              <a:solidFill>
                <a:srgbClr val="20124D"/>
              </a:solidFill>
              <a:latin typeface="Calibri"/>
              <a:ea typeface="Calibri"/>
              <a:cs typeface="Calibri"/>
              <a:sym typeface="Calibri"/>
            </a:endParaRPr>
          </a:p>
          <a:p>
            <a:pPr indent="-297180" lvl="0" marL="457200" rtl="0" algn="just">
              <a:spcBef>
                <a:spcPts val="0"/>
              </a:spcBef>
              <a:spcAft>
                <a:spcPts val="0"/>
              </a:spcAft>
              <a:buClr>
                <a:srgbClr val="CC0000"/>
              </a:buClr>
              <a:buSzPct val="100000"/>
              <a:buFont typeface="Calibri"/>
              <a:buChar char="●"/>
            </a:pPr>
            <a:r>
              <a:rPr lang="es" sz="1200">
                <a:solidFill>
                  <a:srgbClr val="20124D"/>
                </a:solidFill>
                <a:latin typeface="Calibri"/>
                <a:ea typeface="Calibri"/>
                <a:cs typeface="Calibri"/>
                <a:sym typeface="Calibri"/>
              </a:rPr>
              <a:t>Se agrega la posibilidad de que la persona jurídica pueda delegar por escrito, la función de la comunicación con la entidad responsable de la </a:t>
            </a:r>
            <a:r>
              <a:rPr lang="es" sz="1200">
                <a:solidFill>
                  <a:srgbClr val="20124D"/>
                </a:solidFill>
                <a:latin typeface="Calibri"/>
                <a:ea typeface="Calibri"/>
                <a:cs typeface="Calibri"/>
                <a:sym typeface="Calibri"/>
              </a:rPr>
              <a:t>propuesta ganadora</a:t>
            </a:r>
            <a:r>
              <a:rPr lang="es" sz="1200">
                <a:solidFill>
                  <a:srgbClr val="20124D"/>
                </a:solidFill>
                <a:latin typeface="Calibri"/>
                <a:ea typeface="Calibri"/>
                <a:cs typeface="Calibri"/>
                <a:sym typeface="Calibri"/>
              </a:rPr>
              <a:t>. </a:t>
            </a:r>
            <a:endParaRPr sz="1200">
              <a:solidFill>
                <a:srgbClr val="20124D"/>
              </a:solidFill>
              <a:latin typeface="Calibri"/>
              <a:ea typeface="Calibri"/>
              <a:cs typeface="Calibri"/>
              <a:sym typeface="Calibri"/>
            </a:endParaRPr>
          </a:p>
          <a:p>
            <a:pPr indent="-297180" lvl="0" marL="457200" rtl="0" algn="just">
              <a:spcBef>
                <a:spcPts val="0"/>
              </a:spcBef>
              <a:spcAft>
                <a:spcPts val="0"/>
              </a:spcAft>
              <a:buClr>
                <a:srgbClr val="CC0000"/>
              </a:buClr>
              <a:buSzPct val="100000"/>
              <a:buFont typeface="Calibri"/>
              <a:buChar char="●"/>
            </a:pPr>
            <a:r>
              <a:rPr lang="es" sz="1200">
                <a:solidFill>
                  <a:srgbClr val="20124D"/>
                </a:solidFill>
                <a:latin typeface="Calibri"/>
                <a:ea typeface="Calibri"/>
                <a:cs typeface="Calibri"/>
                <a:sym typeface="Calibri"/>
              </a:rPr>
              <a:t>En el cambio de integrante de una agrupación ganadora se modifica </a:t>
            </a:r>
            <a:r>
              <a:rPr i="1" lang="es" sz="1200">
                <a:solidFill>
                  <a:srgbClr val="20124D"/>
                </a:solidFill>
                <a:latin typeface="Calibri"/>
                <a:ea typeface="Calibri"/>
                <a:cs typeface="Calibri"/>
                <a:sym typeface="Calibri"/>
              </a:rPr>
              <a:t>causa de fuerza mayor </a:t>
            </a:r>
            <a:r>
              <a:rPr lang="es" sz="1200">
                <a:solidFill>
                  <a:srgbClr val="20124D"/>
                </a:solidFill>
                <a:latin typeface="Calibri"/>
                <a:ea typeface="Calibri"/>
                <a:cs typeface="Calibri"/>
                <a:sym typeface="Calibri"/>
              </a:rPr>
              <a:t>por</a:t>
            </a:r>
            <a:r>
              <a:rPr i="1" lang="es" sz="1200">
                <a:solidFill>
                  <a:srgbClr val="20124D"/>
                </a:solidFill>
                <a:latin typeface="Calibri"/>
                <a:ea typeface="Calibri"/>
                <a:cs typeface="Calibri"/>
                <a:sym typeface="Calibri"/>
              </a:rPr>
              <a:t> causa debidamente justificada o motivada </a:t>
            </a:r>
            <a:r>
              <a:rPr lang="es" sz="1200">
                <a:solidFill>
                  <a:srgbClr val="20124D"/>
                </a:solidFill>
                <a:latin typeface="Calibri"/>
                <a:ea typeface="Calibri"/>
                <a:cs typeface="Calibri"/>
                <a:sym typeface="Calibri"/>
              </a:rPr>
              <a:t>y se cambia el 33% por la tercera parte.</a:t>
            </a:r>
            <a:r>
              <a:rPr b="1" lang="es" sz="1200">
                <a:solidFill>
                  <a:srgbClr val="20124D"/>
                </a:solidFill>
                <a:latin typeface="Calibri"/>
                <a:ea typeface="Calibri"/>
                <a:cs typeface="Calibri"/>
                <a:sym typeface="Calibri"/>
              </a:rPr>
              <a:t> </a:t>
            </a:r>
            <a:endParaRPr b="1" sz="1550">
              <a:solidFill>
                <a:srgbClr val="20124D"/>
              </a:solidFill>
              <a:latin typeface="Calibri"/>
              <a:ea typeface="Calibri"/>
              <a:cs typeface="Calibri"/>
              <a:sym typeface="Calibri"/>
            </a:endParaRPr>
          </a:p>
        </p:txBody>
      </p:sp>
      <p:pic>
        <p:nvPicPr>
          <p:cNvPr id="159" name="Google Shape;159;p19"/>
          <p:cNvPicPr preferRelativeResize="0"/>
          <p:nvPr/>
        </p:nvPicPr>
        <p:blipFill>
          <a:blip r:embed="rId4">
            <a:alphaModFix/>
          </a:blip>
          <a:stretch>
            <a:fillRect/>
          </a:stretch>
        </p:blipFill>
        <p:spPr>
          <a:xfrm>
            <a:off x="6204850" y="4575426"/>
            <a:ext cx="2255273" cy="306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p:nvPr/>
        </p:nvSpPr>
        <p:spPr>
          <a:xfrm>
            <a:off x="50" y="0"/>
            <a:ext cx="9144000" cy="3057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165" name="Google Shape;165;p20"/>
          <p:cNvSpPr/>
          <p:nvPr/>
        </p:nvSpPr>
        <p:spPr>
          <a:xfrm>
            <a:off x="743775" y="972400"/>
            <a:ext cx="3451800" cy="3370800"/>
          </a:xfrm>
          <a:prstGeom prst="rect">
            <a:avLst/>
          </a:prstGeom>
          <a:solidFill>
            <a:schemeClr val="lt1"/>
          </a:solidFill>
          <a:ln cap="flat" cmpd="sng" w="38100">
            <a:solidFill>
              <a:srgbClr val="000000"/>
            </a:solidFill>
            <a:prstDash val="solid"/>
            <a:round/>
            <a:headEnd len="sm" w="sm" type="none"/>
            <a:tailEnd len="sm" w="sm" type="none"/>
          </a:ln>
          <a:effectLst>
            <a:outerShdw blurRad="71438" rotWithShape="0" algn="bl" dir="9780000" dist="2857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166" name="Google Shape;166;p20"/>
          <p:cNvSpPr/>
          <p:nvPr/>
        </p:nvSpPr>
        <p:spPr>
          <a:xfrm>
            <a:off x="4835400" y="972400"/>
            <a:ext cx="3451800" cy="3370800"/>
          </a:xfrm>
          <a:prstGeom prst="rect">
            <a:avLst/>
          </a:prstGeom>
          <a:solidFill>
            <a:schemeClr val="lt1"/>
          </a:solidFill>
          <a:ln cap="flat" cmpd="sng" w="38100">
            <a:solidFill>
              <a:srgbClr val="000000"/>
            </a:solidFill>
            <a:prstDash val="solid"/>
            <a:round/>
            <a:headEnd len="sm" w="sm" type="none"/>
            <a:tailEnd len="sm" w="sm" type="none"/>
          </a:ln>
          <a:effectLst>
            <a:outerShdw blurRad="57150" rotWithShape="0" algn="bl" dir="7800000" dist="952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0" rtl="0" algn="l">
              <a:spcBef>
                <a:spcPts val="0"/>
              </a:spcBef>
              <a:spcAft>
                <a:spcPts val="0"/>
              </a:spcAft>
              <a:buNone/>
            </a:pPr>
            <a:r>
              <a:t/>
            </a:r>
            <a:endParaRPr b="1" sz="1000">
              <a:solidFill>
                <a:srgbClr val="382363"/>
              </a:solidFill>
              <a:latin typeface="Calibri"/>
              <a:ea typeface="Calibri"/>
              <a:cs typeface="Calibri"/>
              <a:sym typeface="Calibri"/>
            </a:endParaRPr>
          </a:p>
        </p:txBody>
      </p:sp>
      <p:sp>
        <p:nvSpPr>
          <p:cNvPr id="167" name="Google Shape;167;p20"/>
          <p:cNvSpPr/>
          <p:nvPr/>
        </p:nvSpPr>
        <p:spPr>
          <a:xfrm rot="5400000">
            <a:off x="4877475" y="953500"/>
            <a:ext cx="941100" cy="978900"/>
          </a:xfrm>
          <a:prstGeom prst="rtTriangle">
            <a:avLst/>
          </a:prstGeom>
          <a:solidFill>
            <a:srgbClr val="3822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p:nvPr/>
        </p:nvSpPr>
        <p:spPr>
          <a:xfrm rot="5400000">
            <a:off x="752150" y="953500"/>
            <a:ext cx="941100" cy="978900"/>
          </a:xfrm>
          <a:prstGeom prst="rtTriangle">
            <a:avLst/>
          </a:prstGeom>
          <a:solidFill>
            <a:srgbClr val="3822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txBox="1"/>
          <p:nvPr>
            <p:ph type="title"/>
          </p:nvPr>
        </p:nvSpPr>
        <p:spPr>
          <a:xfrm>
            <a:off x="657050" y="254025"/>
            <a:ext cx="79584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s" sz="3900">
                <a:solidFill>
                  <a:schemeClr val="lt1"/>
                </a:solidFill>
                <a:latin typeface="Calibri"/>
                <a:ea typeface="Calibri"/>
                <a:cs typeface="Calibri"/>
                <a:sym typeface="Calibri"/>
              </a:rPr>
              <a:t>Ámbitos</a:t>
            </a:r>
            <a:r>
              <a:rPr b="1" lang="es" sz="3900">
                <a:solidFill>
                  <a:schemeClr val="lt1"/>
                </a:solidFill>
                <a:latin typeface="Calibri"/>
                <a:ea typeface="Calibri"/>
                <a:cs typeface="Calibri"/>
                <a:sym typeface="Calibri"/>
              </a:rPr>
              <a:t> de implementación del PDE</a:t>
            </a:r>
            <a:endParaRPr b="1" sz="3500">
              <a:solidFill>
                <a:schemeClr val="lt1"/>
              </a:solidFill>
              <a:latin typeface="Calibri"/>
              <a:ea typeface="Calibri"/>
              <a:cs typeface="Calibri"/>
              <a:sym typeface="Calibri"/>
            </a:endParaRPr>
          </a:p>
        </p:txBody>
      </p:sp>
      <p:sp>
        <p:nvSpPr>
          <p:cNvPr id="170" name="Google Shape;170;p20"/>
          <p:cNvSpPr txBox="1"/>
          <p:nvPr>
            <p:ph type="title"/>
          </p:nvPr>
        </p:nvSpPr>
        <p:spPr>
          <a:xfrm rot="-2643354">
            <a:off x="684878" y="1108736"/>
            <a:ext cx="811091" cy="361113"/>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s" sz="1258">
                <a:solidFill>
                  <a:schemeClr val="lt1"/>
                </a:solidFill>
                <a:latin typeface="Calibri"/>
                <a:ea typeface="Calibri"/>
                <a:cs typeface="Calibri"/>
                <a:sym typeface="Calibri"/>
              </a:rPr>
              <a:t>Enfoques</a:t>
            </a:r>
            <a:endParaRPr b="1" sz="1258">
              <a:solidFill>
                <a:schemeClr val="lt1"/>
              </a:solidFill>
              <a:latin typeface="Calibri"/>
              <a:ea typeface="Calibri"/>
              <a:cs typeface="Calibri"/>
              <a:sym typeface="Calibri"/>
            </a:endParaRPr>
          </a:p>
        </p:txBody>
      </p:sp>
      <p:sp>
        <p:nvSpPr>
          <p:cNvPr id="171" name="Google Shape;171;p20"/>
          <p:cNvSpPr txBox="1"/>
          <p:nvPr/>
        </p:nvSpPr>
        <p:spPr>
          <a:xfrm>
            <a:off x="1549276" y="1484850"/>
            <a:ext cx="2249700" cy="190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a:solidFill>
                  <a:srgbClr val="434343"/>
                </a:solidFill>
                <a:latin typeface="Calibri"/>
                <a:ea typeface="Calibri"/>
                <a:cs typeface="Calibri"/>
                <a:sym typeface="Calibri"/>
              </a:rPr>
              <a:t>Enfoque Diferencial</a:t>
            </a:r>
            <a:endParaRPr b="1">
              <a:solidFill>
                <a:srgbClr val="434343"/>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s" sz="1300">
                <a:solidFill>
                  <a:srgbClr val="434343"/>
                </a:solidFill>
                <a:latin typeface="Calibri"/>
                <a:ea typeface="Calibri"/>
                <a:cs typeface="Calibri"/>
                <a:sym typeface="Calibri"/>
              </a:rPr>
              <a:t>	</a:t>
            </a:r>
            <a:r>
              <a:rPr lang="es" sz="1200">
                <a:solidFill>
                  <a:srgbClr val="434343"/>
                </a:solidFill>
                <a:latin typeface="Calibri"/>
                <a:ea typeface="Calibri"/>
                <a:cs typeface="Calibri"/>
                <a:sym typeface="Calibri"/>
              </a:rPr>
              <a:t>Género</a:t>
            </a:r>
            <a:endParaRPr sz="1200">
              <a:solidFill>
                <a:srgbClr val="434343"/>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s" sz="1200">
                <a:solidFill>
                  <a:srgbClr val="434343"/>
                </a:solidFill>
                <a:latin typeface="Calibri"/>
                <a:ea typeface="Calibri"/>
                <a:cs typeface="Calibri"/>
                <a:sym typeface="Calibri"/>
              </a:rPr>
              <a:t>	Étnico</a:t>
            </a:r>
            <a:endParaRPr sz="1200">
              <a:solidFill>
                <a:srgbClr val="434343"/>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s" sz="1200">
                <a:solidFill>
                  <a:srgbClr val="434343"/>
                </a:solidFill>
                <a:latin typeface="Calibri"/>
                <a:ea typeface="Calibri"/>
                <a:cs typeface="Calibri"/>
                <a:sym typeface="Calibri"/>
              </a:rPr>
              <a:t>	Discapacidad</a:t>
            </a:r>
            <a:endParaRPr sz="1200">
              <a:solidFill>
                <a:srgbClr val="434343"/>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s" sz="1200">
                <a:solidFill>
                  <a:srgbClr val="434343"/>
                </a:solidFill>
                <a:latin typeface="Calibri"/>
                <a:ea typeface="Calibri"/>
                <a:cs typeface="Calibri"/>
                <a:sym typeface="Calibri"/>
              </a:rPr>
              <a:t>	Etario</a:t>
            </a:r>
            <a:endParaRPr sz="1200">
              <a:solidFill>
                <a:srgbClr val="434343"/>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s" sz="1200">
                <a:solidFill>
                  <a:srgbClr val="434343"/>
                </a:solidFill>
                <a:latin typeface="Calibri"/>
                <a:ea typeface="Calibri"/>
                <a:cs typeface="Calibri"/>
                <a:sym typeface="Calibri"/>
              </a:rPr>
              <a:t>	Poblacional</a:t>
            </a:r>
            <a:endParaRPr sz="1200">
              <a:solidFill>
                <a:srgbClr val="434343"/>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s" sz="1200">
                <a:solidFill>
                  <a:srgbClr val="434343"/>
                </a:solidFill>
                <a:latin typeface="Calibri"/>
                <a:ea typeface="Calibri"/>
                <a:cs typeface="Calibri"/>
                <a:sym typeface="Calibri"/>
              </a:rPr>
              <a:t>Territorial</a:t>
            </a:r>
            <a:endParaRPr sz="1200">
              <a:solidFill>
                <a:srgbClr val="434343"/>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s" sz="1200">
                <a:solidFill>
                  <a:srgbClr val="434343"/>
                </a:solidFill>
                <a:latin typeface="Calibri"/>
                <a:ea typeface="Calibri"/>
                <a:cs typeface="Calibri"/>
                <a:sym typeface="Calibri"/>
              </a:rPr>
              <a:t>Ambiental</a:t>
            </a:r>
            <a:endParaRPr sz="1200">
              <a:solidFill>
                <a:srgbClr val="434343"/>
              </a:solidFill>
              <a:latin typeface="Calibri"/>
              <a:ea typeface="Calibri"/>
              <a:cs typeface="Calibri"/>
              <a:sym typeface="Calibri"/>
            </a:endParaRPr>
          </a:p>
        </p:txBody>
      </p:sp>
      <p:sp>
        <p:nvSpPr>
          <p:cNvPr id="172" name="Google Shape;172;p20"/>
          <p:cNvSpPr txBox="1"/>
          <p:nvPr/>
        </p:nvSpPr>
        <p:spPr>
          <a:xfrm>
            <a:off x="1585689" y="3454100"/>
            <a:ext cx="25275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a:solidFill>
                  <a:srgbClr val="434343"/>
                </a:solidFill>
                <a:latin typeface="Calibri"/>
                <a:ea typeface="Calibri"/>
                <a:cs typeface="Calibri"/>
                <a:sym typeface="Calibri"/>
              </a:rPr>
              <a:t>Enfoque </a:t>
            </a:r>
            <a:endParaRPr b="1">
              <a:solidFill>
                <a:srgbClr val="434343"/>
              </a:solidFill>
              <a:latin typeface="Calibri"/>
              <a:ea typeface="Calibri"/>
              <a:cs typeface="Calibri"/>
              <a:sym typeface="Calibri"/>
            </a:endParaRPr>
          </a:p>
          <a:p>
            <a:pPr indent="0" lvl="0" marL="0" rtl="0" algn="l">
              <a:lnSpc>
                <a:spcPct val="115000"/>
              </a:lnSpc>
              <a:spcBef>
                <a:spcPts val="0"/>
              </a:spcBef>
              <a:spcAft>
                <a:spcPts val="0"/>
              </a:spcAft>
              <a:buNone/>
            </a:pPr>
            <a:r>
              <a:rPr b="1" lang="es">
                <a:solidFill>
                  <a:srgbClr val="434343"/>
                </a:solidFill>
                <a:latin typeface="Calibri"/>
                <a:ea typeface="Calibri"/>
                <a:cs typeface="Calibri"/>
                <a:sym typeface="Calibri"/>
              </a:rPr>
              <a:t>de cultura ciudadana</a:t>
            </a:r>
            <a:endParaRPr b="1">
              <a:solidFill>
                <a:srgbClr val="434343"/>
              </a:solidFill>
              <a:latin typeface="Calibri"/>
              <a:ea typeface="Calibri"/>
              <a:cs typeface="Calibri"/>
              <a:sym typeface="Calibri"/>
            </a:endParaRPr>
          </a:p>
        </p:txBody>
      </p:sp>
      <p:sp>
        <p:nvSpPr>
          <p:cNvPr id="173" name="Google Shape;173;p20"/>
          <p:cNvSpPr txBox="1"/>
          <p:nvPr/>
        </p:nvSpPr>
        <p:spPr>
          <a:xfrm>
            <a:off x="5582025" y="1122275"/>
            <a:ext cx="2325300" cy="31308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Gestión cultural</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Apropiación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Circulación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Creación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Formación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Investigación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Producción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Distribución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Exhibición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Comercialización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Promoción o divulgación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rgbClr val="CC0000"/>
              </a:buClr>
              <a:buSzPts val="1200"/>
              <a:buFont typeface="Calibri"/>
              <a:buChar char="-"/>
            </a:pPr>
            <a:r>
              <a:rPr lang="es" sz="1200">
                <a:solidFill>
                  <a:schemeClr val="dk1"/>
                </a:solidFill>
                <a:latin typeface="Calibri"/>
                <a:ea typeface="Calibri"/>
                <a:cs typeface="Calibri"/>
                <a:sym typeface="Calibri"/>
              </a:rPr>
              <a:t>Integralidad (democratización) del patrimonio</a:t>
            </a:r>
            <a:endParaRPr sz="1200">
              <a:solidFill>
                <a:schemeClr val="dk1"/>
              </a:solidFill>
              <a:latin typeface="Calibri"/>
              <a:ea typeface="Calibri"/>
              <a:cs typeface="Calibri"/>
              <a:sym typeface="Calibri"/>
            </a:endParaRPr>
          </a:p>
        </p:txBody>
      </p:sp>
      <p:sp>
        <p:nvSpPr>
          <p:cNvPr id="174" name="Google Shape;174;p20"/>
          <p:cNvSpPr/>
          <p:nvPr/>
        </p:nvSpPr>
        <p:spPr>
          <a:xfrm rot="-5400000">
            <a:off x="1416525" y="1642050"/>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rot="-5400000">
            <a:off x="1458663" y="3614825"/>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6" name="Google Shape;176;p20"/>
          <p:cNvSpPr txBox="1"/>
          <p:nvPr>
            <p:ph type="title"/>
          </p:nvPr>
        </p:nvSpPr>
        <p:spPr>
          <a:xfrm rot="-2580062">
            <a:off x="4601088" y="1032641"/>
            <a:ext cx="1046023" cy="360615"/>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891"/>
              <a:buNone/>
            </a:pPr>
            <a:r>
              <a:rPr b="1" lang="es" sz="1100">
                <a:solidFill>
                  <a:schemeClr val="lt1"/>
                </a:solidFill>
                <a:latin typeface="Calibri"/>
                <a:ea typeface="Calibri"/>
                <a:cs typeface="Calibri"/>
                <a:sym typeface="Calibri"/>
              </a:rPr>
              <a:t>Líneas </a:t>
            </a:r>
            <a:endParaRPr b="1" sz="1100">
              <a:solidFill>
                <a:schemeClr val="lt1"/>
              </a:solidFill>
              <a:latin typeface="Calibri"/>
              <a:ea typeface="Calibri"/>
              <a:cs typeface="Calibri"/>
              <a:sym typeface="Calibri"/>
            </a:endParaRPr>
          </a:p>
          <a:p>
            <a:pPr indent="0" lvl="0" marL="0" rtl="0" algn="ctr">
              <a:spcBef>
                <a:spcPts val="0"/>
              </a:spcBef>
              <a:spcAft>
                <a:spcPts val="0"/>
              </a:spcAft>
              <a:buSzPts val="891"/>
              <a:buNone/>
            </a:pPr>
            <a:r>
              <a:rPr b="1" lang="es" sz="1100">
                <a:solidFill>
                  <a:schemeClr val="lt1"/>
                </a:solidFill>
                <a:latin typeface="Calibri"/>
                <a:ea typeface="Calibri"/>
                <a:cs typeface="Calibri"/>
                <a:sym typeface="Calibri"/>
              </a:rPr>
              <a:t>Estratégicas</a:t>
            </a:r>
            <a:endParaRPr b="1" sz="1100">
              <a:solidFill>
                <a:schemeClr val="lt1"/>
              </a:solidFill>
              <a:latin typeface="Calibri"/>
              <a:ea typeface="Calibri"/>
              <a:cs typeface="Calibri"/>
              <a:sym typeface="Calibri"/>
            </a:endParaRPr>
          </a:p>
          <a:p>
            <a:pPr indent="0" lvl="0" marL="0" rtl="0" algn="ctr">
              <a:spcBef>
                <a:spcPts val="0"/>
              </a:spcBef>
              <a:spcAft>
                <a:spcPts val="0"/>
              </a:spcAft>
              <a:buSzPts val="891"/>
              <a:buNone/>
            </a:pPr>
            <a:r>
              <a:rPr b="1" lang="es" sz="1100">
                <a:solidFill>
                  <a:schemeClr val="lt1"/>
                </a:solidFill>
                <a:latin typeface="Calibri"/>
                <a:ea typeface="Calibri"/>
                <a:cs typeface="Calibri"/>
                <a:sym typeface="Calibri"/>
              </a:rPr>
              <a:t> </a:t>
            </a:r>
            <a:endParaRPr b="1" sz="1100">
              <a:solidFill>
                <a:schemeClr val="lt1"/>
              </a:solidFill>
              <a:latin typeface="Calibri"/>
              <a:ea typeface="Calibri"/>
              <a:cs typeface="Calibri"/>
              <a:sym typeface="Calibri"/>
            </a:endParaRPr>
          </a:p>
        </p:txBody>
      </p:sp>
      <p:sp>
        <p:nvSpPr>
          <p:cNvPr id="177" name="Google Shape;177;p20"/>
          <p:cNvSpPr/>
          <p:nvPr/>
        </p:nvSpPr>
        <p:spPr>
          <a:xfrm>
            <a:off x="743775" y="954200"/>
            <a:ext cx="3451800" cy="3389100"/>
          </a:xfrm>
          <a:prstGeom prst="rect">
            <a:avLst/>
          </a:prstGeom>
          <a:noFill/>
          <a:ln cap="flat" cmpd="sng" w="38100">
            <a:solidFill>
              <a:srgbClr val="000000"/>
            </a:solidFill>
            <a:prstDash val="solid"/>
            <a:round/>
            <a:headEnd len="sm" w="sm" type="none"/>
            <a:tailEnd len="sm" w="sm" type="none"/>
          </a:ln>
          <a:effectLst>
            <a:outerShdw blurRad="71438" rotWithShape="0" algn="bl" dir="9780000" dist="2857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178" name="Google Shape;178;p20"/>
          <p:cNvSpPr/>
          <p:nvPr/>
        </p:nvSpPr>
        <p:spPr>
          <a:xfrm>
            <a:off x="4835400" y="954200"/>
            <a:ext cx="3451800" cy="3389100"/>
          </a:xfrm>
          <a:prstGeom prst="rect">
            <a:avLst/>
          </a:prstGeom>
          <a:noFill/>
          <a:ln cap="flat" cmpd="sng" w="38100">
            <a:solidFill>
              <a:srgbClr val="000000"/>
            </a:solidFill>
            <a:prstDash val="solid"/>
            <a:round/>
            <a:headEnd len="sm" w="sm" type="none"/>
            <a:tailEnd len="sm" w="sm" type="none"/>
          </a:ln>
          <a:effectLst>
            <a:outerShdw blurRad="57150" rotWithShape="0" algn="bl" dir="7800000" dist="952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0" rtl="0" algn="l">
              <a:spcBef>
                <a:spcPts val="0"/>
              </a:spcBef>
              <a:spcAft>
                <a:spcPts val="0"/>
              </a:spcAft>
              <a:buNone/>
            </a:pPr>
            <a:r>
              <a:t/>
            </a:r>
            <a:endParaRPr b="1" sz="1000">
              <a:solidFill>
                <a:srgbClr val="382363"/>
              </a:solidFill>
              <a:latin typeface="Calibri"/>
              <a:ea typeface="Calibri"/>
              <a:cs typeface="Calibri"/>
              <a:sym typeface="Calibri"/>
            </a:endParaRPr>
          </a:p>
        </p:txBody>
      </p:sp>
      <p:pic>
        <p:nvPicPr>
          <p:cNvPr id="179" name="Google Shape;179;p20"/>
          <p:cNvPicPr preferRelativeResize="0"/>
          <p:nvPr/>
        </p:nvPicPr>
        <p:blipFill>
          <a:blip r:embed="rId3">
            <a:alphaModFix/>
          </a:blip>
          <a:stretch>
            <a:fillRect/>
          </a:stretch>
        </p:blipFill>
        <p:spPr>
          <a:xfrm>
            <a:off x="6636700" y="4606950"/>
            <a:ext cx="2022902" cy="27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1"/>
          <p:cNvSpPr/>
          <p:nvPr/>
        </p:nvSpPr>
        <p:spPr>
          <a:xfrm>
            <a:off x="50" y="0"/>
            <a:ext cx="9144000" cy="3057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rgbClr val="382363"/>
              </a:solidFill>
              <a:latin typeface="Calibri"/>
              <a:ea typeface="Calibri"/>
              <a:cs typeface="Calibri"/>
              <a:sym typeface="Calibri"/>
            </a:endParaRPr>
          </a:p>
          <a:p>
            <a:pPr indent="0" lvl="0" marL="0" rtl="0" algn="l">
              <a:spcBef>
                <a:spcPts val="0"/>
              </a:spcBef>
              <a:spcAft>
                <a:spcPts val="0"/>
              </a:spcAft>
              <a:buNone/>
            </a:pPr>
            <a:r>
              <a:t/>
            </a:r>
            <a:endParaRPr/>
          </a:p>
        </p:txBody>
      </p:sp>
      <p:sp>
        <p:nvSpPr>
          <p:cNvPr id="185" name="Google Shape;185;p21"/>
          <p:cNvSpPr/>
          <p:nvPr/>
        </p:nvSpPr>
        <p:spPr>
          <a:xfrm>
            <a:off x="2016925" y="848275"/>
            <a:ext cx="5616600" cy="3229800"/>
          </a:xfrm>
          <a:prstGeom prst="rect">
            <a:avLst/>
          </a:prstGeom>
          <a:solidFill>
            <a:schemeClr val="lt1"/>
          </a:solidFill>
          <a:ln cap="flat" cmpd="sng" w="38100">
            <a:solidFill>
              <a:srgbClr val="000000"/>
            </a:solidFill>
            <a:prstDash val="solid"/>
            <a:round/>
            <a:headEnd len="sm" w="sm" type="none"/>
            <a:tailEnd len="sm" w="sm" type="none"/>
          </a:ln>
          <a:effectLst>
            <a:outerShdw blurRad="57150" rotWithShape="0" algn="bl" dir="7800000" dist="952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0" rtl="0" algn="l">
              <a:spcBef>
                <a:spcPts val="0"/>
              </a:spcBef>
              <a:spcAft>
                <a:spcPts val="0"/>
              </a:spcAft>
              <a:buNone/>
            </a:pPr>
            <a:r>
              <a:t/>
            </a:r>
            <a:endParaRPr b="1" sz="1000">
              <a:solidFill>
                <a:srgbClr val="382363"/>
              </a:solidFill>
              <a:latin typeface="Calibri"/>
              <a:ea typeface="Calibri"/>
              <a:cs typeface="Calibri"/>
              <a:sym typeface="Calibri"/>
            </a:endParaRPr>
          </a:p>
        </p:txBody>
      </p:sp>
      <p:sp>
        <p:nvSpPr>
          <p:cNvPr id="186" name="Google Shape;186;p21"/>
          <p:cNvSpPr txBox="1"/>
          <p:nvPr>
            <p:ph type="title"/>
          </p:nvPr>
        </p:nvSpPr>
        <p:spPr>
          <a:xfrm>
            <a:off x="1969075" y="789650"/>
            <a:ext cx="732600" cy="3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s" sz="1258">
                <a:solidFill>
                  <a:schemeClr val="lt1"/>
                </a:solidFill>
                <a:latin typeface="Calibri"/>
                <a:ea typeface="Calibri"/>
                <a:cs typeface="Calibri"/>
                <a:sym typeface="Calibri"/>
              </a:rPr>
              <a:t>2023</a:t>
            </a:r>
            <a:endParaRPr b="1" sz="1258">
              <a:solidFill>
                <a:schemeClr val="lt1"/>
              </a:solidFill>
              <a:latin typeface="Calibri"/>
              <a:ea typeface="Calibri"/>
              <a:cs typeface="Calibri"/>
              <a:sym typeface="Calibri"/>
            </a:endParaRPr>
          </a:p>
        </p:txBody>
      </p:sp>
      <p:sp>
        <p:nvSpPr>
          <p:cNvPr id="187" name="Google Shape;187;p21"/>
          <p:cNvSpPr txBox="1"/>
          <p:nvPr/>
        </p:nvSpPr>
        <p:spPr>
          <a:xfrm>
            <a:off x="2537950" y="1588050"/>
            <a:ext cx="27240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700">
                <a:solidFill>
                  <a:schemeClr val="dk1"/>
                </a:solidFill>
                <a:latin typeface="Calibri"/>
                <a:ea typeface="Calibri"/>
                <a:cs typeface="Calibri"/>
                <a:sym typeface="Calibri"/>
              </a:rPr>
              <a:t>Artes</a:t>
            </a:r>
            <a:endParaRPr sz="2100">
              <a:solidFill>
                <a:schemeClr val="dk1"/>
              </a:solidFill>
              <a:latin typeface="Calibri"/>
              <a:ea typeface="Calibri"/>
              <a:cs typeface="Calibri"/>
              <a:sym typeface="Calibri"/>
            </a:endParaRPr>
          </a:p>
        </p:txBody>
      </p:sp>
      <p:sp>
        <p:nvSpPr>
          <p:cNvPr id="188" name="Google Shape;188;p21"/>
          <p:cNvSpPr txBox="1"/>
          <p:nvPr/>
        </p:nvSpPr>
        <p:spPr>
          <a:xfrm>
            <a:off x="2529250" y="1861775"/>
            <a:ext cx="2895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700">
                <a:solidFill>
                  <a:schemeClr val="dk1"/>
                </a:solidFill>
                <a:latin typeface="Calibri"/>
                <a:ea typeface="Calibri"/>
                <a:cs typeface="Calibri"/>
                <a:sym typeface="Calibri"/>
              </a:rPr>
              <a:t>Patrimonio cultural</a:t>
            </a:r>
            <a:endParaRPr sz="2100">
              <a:solidFill>
                <a:schemeClr val="dk1"/>
              </a:solidFill>
            </a:endParaRPr>
          </a:p>
        </p:txBody>
      </p:sp>
      <p:sp>
        <p:nvSpPr>
          <p:cNvPr id="189" name="Google Shape;189;p21"/>
          <p:cNvSpPr txBox="1"/>
          <p:nvPr/>
        </p:nvSpPr>
        <p:spPr>
          <a:xfrm>
            <a:off x="2537950" y="2142825"/>
            <a:ext cx="27957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700">
                <a:solidFill>
                  <a:schemeClr val="dk1"/>
                </a:solidFill>
                <a:latin typeface="Calibri"/>
                <a:ea typeface="Calibri"/>
                <a:cs typeface="Calibri"/>
                <a:sym typeface="Calibri"/>
              </a:rPr>
              <a:t>Artesanías</a:t>
            </a:r>
            <a:endParaRPr sz="2100">
              <a:solidFill>
                <a:schemeClr val="dk1"/>
              </a:solidFill>
            </a:endParaRPr>
          </a:p>
        </p:txBody>
      </p:sp>
      <p:sp>
        <p:nvSpPr>
          <p:cNvPr id="190" name="Google Shape;190;p21"/>
          <p:cNvSpPr txBox="1"/>
          <p:nvPr/>
        </p:nvSpPr>
        <p:spPr>
          <a:xfrm>
            <a:off x="2537950" y="2708750"/>
            <a:ext cx="2964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700">
                <a:solidFill>
                  <a:srgbClr val="434343"/>
                </a:solidFill>
                <a:latin typeface="Calibri"/>
                <a:ea typeface="Calibri"/>
                <a:cs typeface="Calibri"/>
                <a:sym typeface="Calibri"/>
              </a:rPr>
              <a:t>Arte, ciencia y tecnología</a:t>
            </a:r>
            <a:endParaRPr sz="2100">
              <a:solidFill>
                <a:srgbClr val="434343"/>
              </a:solidFill>
            </a:endParaRPr>
          </a:p>
        </p:txBody>
      </p:sp>
      <p:sp>
        <p:nvSpPr>
          <p:cNvPr id="191" name="Google Shape;191;p21"/>
          <p:cNvSpPr txBox="1"/>
          <p:nvPr/>
        </p:nvSpPr>
        <p:spPr>
          <a:xfrm>
            <a:off x="2529250" y="2978000"/>
            <a:ext cx="2895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600"/>
              </a:spcAft>
              <a:buNone/>
            </a:pPr>
            <a:r>
              <a:rPr lang="es" sz="1700">
                <a:solidFill>
                  <a:srgbClr val="434343"/>
                </a:solidFill>
                <a:latin typeface="Calibri"/>
                <a:ea typeface="Calibri"/>
                <a:cs typeface="Calibri"/>
                <a:sym typeface="Calibri"/>
              </a:rPr>
              <a:t>Nuevos medios digitales</a:t>
            </a:r>
            <a:endParaRPr sz="1700">
              <a:solidFill>
                <a:srgbClr val="434343"/>
              </a:solidFill>
              <a:latin typeface="Calibri"/>
              <a:ea typeface="Calibri"/>
              <a:cs typeface="Calibri"/>
              <a:sym typeface="Calibri"/>
            </a:endParaRPr>
          </a:p>
        </p:txBody>
      </p:sp>
      <p:sp>
        <p:nvSpPr>
          <p:cNvPr id="192" name="Google Shape;192;p21"/>
          <p:cNvSpPr txBox="1"/>
          <p:nvPr/>
        </p:nvSpPr>
        <p:spPr>
          <a:xfrm>
            <a:off x="2529250" y="3247250"/>
            <a:ext cx="2895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600"/>
              </a:spcAft>
              <a:buNone/>
            </a:pPr>
            <a:r>
              <a:rPr lang="es" sz="1700">
                <a:solidFill>
                  <a:schemeClr val="dk1"/>
                </a:solidFill>
                <a:latin typeface="Calibri"/>
                <a:ea typeface="Calibri"/>
                <a:cs typeface="Calibri"/>
                <a:sym typeface="Calibri"/>
              </a:rPr>
              <a:t>Diseño y publicidad</a:t>
            </a:r>
            <a:endParaRPr sz="1700">
              <a:solidFill>
                <a:schemeClr val="dk1"/>
              </a:solidFill>
              <a:latin typeface="Calibri"/>
              <a:ea typeface="Calibri"/>
              <a:cs typeface="Calibri"/>
              <a:sym typeface="Calibri"/>
            </a:endParaRPr>
          </a:p>
        </p:txBody>
      </p:sp>
      <p:sp>
        <p:nvSpPr>
          <p:cNvPr id="193" name="Google Shape;193;p21"/>
          <p:cNvSpPr/>
          <p:nvPr/>
        </p:nvSpPr>
        <p:spPr>
          <a:xfrm rot="-5400000">
            <a:off x="2418775" y="1782975"/>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rot="-5400000">
            <a:off x="2418775" y="2068088"/>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rot="-5400000">
            <a:off x="2418775" y="2353225"/>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rot="-5400000">
            <a:off x="2418775" y="2911388"/>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rot="-5400000">
            <a:off x="2418775" y="3204763"/>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rot="-5400000">
            <a:off x="2418775" y="3449900"/>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txBox="1"/>
          <p:nvPr/>
        </p:nvSpPr>
        <p:spPr>
          <a:xfrm>
            <a:off x="2537950" y="2429650"/>
            <a:ext cx="48531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700">
                <a:solidFill>
                  <a:srgbClr val="434343"/>
                </a:solidFill>
                <a:latin typeface="Calibri"/>
                <a:ea typeface="Calibri"/>
                <a:cs typeface="Calibri"/>
                <a:sym typeface="Calibri"/>
              </a:rPr>
              <a:t>Actividades manufactureras de la economía creativa</a:t>
            </a:r>
            <a:endParaRPr sz="2100">
              <a:solidFill>
                <a:srgbClr val="434343"/>
              </a:solidFill>
            </a:endParaRPr>
          </a:p>
        </p:txBody>
      </p:sp>
      <p:sp>
        <p:nvSpPr>
          <p:cNvPr id="200" name="Google Shape;200;p21"/>
          <p:cNvSpPr/>
          <p:nvPr/>
        </p:nvSpPr>
        <p:spPr>
          <a:xfrm rot="-5400000">
            <a:off x="2418763" y="2640050"/>
            <a:ext cx="95400" cy="858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p:nvPr/>
        </p:nvSpPr>
        <p:spPr>
          <a:xfrm rot="5400000">
            <a:off x="2035825" y="829375"/>
            <a:ext cx="941100" cy="978900"/>
          </a:xfrm>
          <a:prstGeom prst="rtTriangle">
            <a:avLst/>
          </a:prstGeom>
          <a:solidFill>
            <a:srgbClr val="F5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txBox="1"/>
          <p:nvPr>
            <p:ph type="title"/>
          </p:nvPr>
        </p:nvSpPr>
        <p:spPr>
          <a:xfrm rot="-2580062">
            <a:off x="1812363" y="966516"/>
            <a:ext cx="1046023" cy="360615"/>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891"/>
              <a:buNone/>
            </a:pPr>
            <a:r>
              <a:rPr b="1" lang="es" sz="1400">
                <a:solidFill>
                  <a:schemeClr val="lt1"/>
                </a:solidFill>
                <a:latin typeface="Calibri"/>
                <a:ea typeface="Calibri"/>
                <a:cs typeface="Calibri"/>
                <a:sym typeface="Calibri"/>
              </a:rPr>
              <a:t>Áreas</a:t>
            </a:r>
            <a:endParaRPr b="1" sz="1400">
              <a:solidFill>
                <a:schemeClr val="lt1"/>
              </a:solidFill>
              <a:latin typeface="Calibri"/>
              <a:ea typeface="Calibri"/>
              <a:cs typeface="Calibri"/>
              <a:sym typeface="Calibri"/>
            </a:endParaRPr>
          </a:p>
          <a:p>
            <a:pPr indent="0" lvl="0" marL="0" rtl="0" algn="ctr">
              <a:spcBef>
                <a:spcPts val="0"/>
              </a:spcBef>
              <a:spcAft>
                <a:spcPts val="0"/>
              </a:spcAft>
              <a:buSzPts val="891"/>
              <a:buNone/>
            </a:pPr>
            <a:r>
              <a:rPr b="1" lang="es" sz="1400">
                <a:solidFill>
                  <a:schemeClr val="lt1"/>
                </a:solidFill>
                <a:latin typeface="Calibri"/>
                <a:ea typeface="Calibri"/>
                <a:cs typeface="Calibri"/>
                <a:sym typeface="Calibri"/>
              </a:rPr>
              <a:t> </a:t>
            </a:r>
            <a:endParaRPr b="1" sz="1400">
              <a:solidFill>
                <a:schemeClr val="lt1"/>
              </a:solidFill>
              <a:latin typeface="Calibri"/>
              <a:ea typeface="Calibri"/>
              <a:cs typeface="Calibri"/>
              <a:sym typeface="Calibri"/>
            </a:endParaRPr>
          </a:p>
        </p:txBody>
      </p:sp>
      <p:sp>
        <p:nvSpPr>
          <p:cNvPr id="203" name="Google Shape;203;p21"/>
          <p:cNvSpPr/>
          <p:nvPr/>
        </p:nvSpPr>
        <p:spPr>
          <a:xfrm>
            <a:off x="2016925" y="848275"/>
            <a:ext cx="5616600" cy="3229800"/>
          </a:xfrm>
          <a:prstGeom prst="rect">
            <a:avLst/>
          </a:prstGeom>
          <a:noFill/>
          <a:ln cap="flat" cmpd="sng" w="38100">
            <a:solidFill>
              <a:srgbClr val="000000"/>
            </a:solidFill>
            <a:prstDash val="solid"/>
            <a:round/>
            <a:headEnd len="sm" w="sm" type="none"/>
            <a:tailEnd len="sm" w="sm" type="none"/>
          </a:ln>
          <a:effectLst>
            <a:outerShdw blurRad="57150" rotWithShape="0" algn="bl" dir="7800000" dist="9525">
              <a:srgbClr val="8C81BD">
                <a:alpha val="87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000">
              <a:solidFill>
                <a:srgbClr val="382363"/>
              </a:solidFill>
              <a:latin typeface="Calibri"/>
              <a:ea typeface="Calibri"/>
              <a:cs typeface="Calibri"/>
              <a:sym typeface="Calibri"/>
            </a:endParaRPr>
          </a:p>
          <a:p>
            <a:pPr indent="0" lvl="0" marL="0" rtl="0" algn="l">
              <a:spcBef>
                <a:spcPts val="0"/>
              </a:spcBef>
              <a:spcAft>
                <a:spcPts val="0"/>
              </a:spcAft>
              <a:buNone/>
            </a:pPr>
            <a:r>
              <a:t/>
            </a:r>
            <a:endParaRPr b="1" sz="1000">
              <a:solidFill>
                <a:srgbClr val="382363"/>
              </a:solidFill>
              <a:latin typeface="Calibri"/>
              <a:ea typeface="Calibri"/>
              <a:cs typeface="Calibri"/>
              <a:sym typeface="Calibri"/>
            </a:endParaRPr>
          </a:p>
        </p:txBody>
      </p:sp>
      <p:pic>
        <p:nvPicPr>
          <p:cNvPr id="204" name="Google Shape;204;p21"/>
          <p:cNvPicPr preferRelativeResize="0"/>
          <p:nvPr/>
        </p:nvPicPr>
        <p:blipFill>
          <a:blip r:embed="rId3">
            <a:alphaModFix/>
          </a:blip>
          <a:stretch>
            <a:fillRect/>
          </a:stretch>
        </p:blipFill>
        <p:spPr>
          <a:xfrm>
            <a:off x="6204857" y="4548350"/>
            <a:ext cx="2454743" cy="333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